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.jpg" ContentType="image/jpg"/>
  <Override PartName="/ppt/media/image21.jpg" ContentType="image/jpg"/>
  <Override PartName="/ppt/media/image22.jpg" ContentType="image/jpg"/>
  <Override PartName="/ppt/media/image30.jpg" ContentType="image/jpg"/>
  <Override PartName="/ppt/notesSlides/notesSlide9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6.jpg" ContentType="image/jpg"/>
  <Override PartName="/ppt/notesSlides/notesSlide10.xml" ContentType="application/vnd.openxmlformats-officedocument.presentationml.notesSlide+xml"/>
  <Override PartName="/ppt/media/image63.jpg" ContentType="image/jpg"/>
  <Override PartName="/ppt/theme/themeOverride3.xml" ContentType="application/vnd.openxmlformats-officedocument.themeOverride+xml"/>
  <Override PartName="/ppt/media/image114.jpg" ContentType="image/jpg"/>
  <Override PartName="/ppt/media/image144.jpg" ContentType="image/jpg"/>
  <Override PartName="/ppt/media/image152.jpg" ContentType="image/jpg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63"/>
  </p:notesMasterIdLst>
  <p:sldIdLst>
    <p:sldId id="499" r:id="rId3"/>
    <p:sldId id="500" r:id="rId4"/>
    <p:sldId id="501" r:id="rId5"/>
    <p:sldId id="503" r:id="rId6"/>
    <p:sldId id="261" r:id="rId7"/>
    <p:sldId id="504" r:id="rId8"/>
    <p:sldId id="263" r:id="rId9"/>
    <p:sldId id="505" r:id="rId10"/>
    <p:sldId id="506" r:id="rId11"/>
    <p:sldId id="507" r:id="rId12"/>
    <p:sldId id="508" r:id="rId13"/>
    <p:sldId id="445" r:id="rId14"/>
    <p:sldId id="509" r:id="rId15"/>
    <p:sldId id="510" r:id="rId16"/>
    <p:sldId id="511" r:id="rId17"/>
    <p:sldId id="408" r:id="rId18"/>
    <p:sldId id="405" r:id="rId19"/>
    <p:sldId id="406" r:id="rId20"/>
    <p:sldId id="407" r:id="rId21"/>
    <p:sldId id="410" r:id="rId22"/>
    <p:sldId id="518" r:id="rId23"/>
    <p:sldId id="519" r:id="rId24"/>
    <p:sldId id="520" r:id="rId25"/>
    <p:sldId id="521" r:id="rId26"/>
    <p:sldId id="522" r:id="rId27"/>
    <p:sldId id="365" r:id="rId28"/>
    <p:sldId id="419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2" r:id="rId39"/>
    <p:sldId id="313" r:id="rId40"/>
    <p:sldId id="314" r:id="rId41"/>
    <p:sldId id="523" r:id="rId42"/>
    <p:sldId id="320" r:id="rId43"/>
    <p:sldId id="321" r:id="rId44"/>
    <p:sldId id="420" r:id="rId45"/>
    <p:sldId id="425" r:id="rId46"/>
    <p:sldId id="427" r:id="rId47"/>
    <p:sldId id="430" r:id="rId48"/>
    <p:sldId id="290" r:id="rId49"/>
    <p:sldId id="385" r:id="rId50"/>
    <p:sldId id="524" r:id="rId51"/>
    <p:sldId id="515" r:id="rId52"/>
    <p:sldId id="447" r:id="rId53"/>
    <p:sldId id="516" r:id="rId54"/>
    <p:sldId id="517" r:id="rId55"/>
    <p:sldId id="525" r:id="rId56"/>
    <p:sldId id="529" r:id="rId57"/>
    <p:sldId id="530" r:id="rId58"/>
    <p:sldId id="526" r:id="rId59"/>
    <p:sldId id="527" r:id="rId60"/>
    <p:sldId id="528" r:id="rId61"/>
    <p:sldId id="443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4" d="100"/>
          <a:sy n="84" d="100"/>
        </p:scale>
        <p:origin x="80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33479-7396-41A5-8BCC-FABEA6FE481F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88F25-40DD-4D19-B84B-E8D51269FC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3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Shape 20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15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Shape 2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6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2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64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43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88F25-40DD-4D19-B84B-E8D51269FC5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9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88F25-40DD-4D19-B84B-E8D51269FC5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1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6338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452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8904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9940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0323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31929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599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8252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6686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05342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672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2285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34923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5761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1185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37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8951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4514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7210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507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4288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200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1854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1650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5840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1.jp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jjwalkarn.me/2016/08/11/intuitive-explanation-convn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5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jpg"/><Relationship Id="rId9" Type="http://schemas.openxmlformats.org/officeDocument/2006/relationships/image" Target="../media/image6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2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11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ujjwalkarn.me/2016/08/11/intuitive-explanation-convnets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9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11" Type="http://schemas.openxmlformats.org/officeDocument/2006/relationships/image" Target="../media/image78.png"/><Relationship Id="rId5" Type="http://schemas.openxmlformats.org/officeDocument/2006/relationships/image" Target="../media/image45.png"/><Relationship Id="rId15" Type="http://schemas.openxmlformats.org/officeDocument/2006/relationships/image" Target="../media/image80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34" Type="http://schemas.openxmlformats.org/officeDocument/2006/relationships/image" Target="../media/image113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38" Type="http://schemas.openxmlformats.org/officeDocument/2006/relationships/image" Target="../media/image11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37" Type="http://schemas.openxmlformats.org/officeDocument/2006/relationships/image" Target="../media/image115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43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11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48.png"/><Relationship Id="rId17" Type="http://schemas.openxmlformats.org/officeDocument/2006/relationships/image" Target="../media/image132.png"/><Relationship Id="rId25" Type="http://schemas.openxmlformats.org/officeDocument/2006/relationships/image" Target="../media/image150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49.png"/><Relationship Id="rId29" Type="http://schemas.openxmlformats.org/officeDocument/2006/relationships/image" Target="../media/image14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11" Type="http://schemas.openxmlformats.org/officeDocument/2006/relationships/image" Target="../media/image147.png"/><Relationship Id="rId24" Type="http://schemas.openxmlformats.org/officeDocument/2006/relationships/image" Target="../media/image139.png"/><Relationship Id="rId5" Type="http://schemas.openxmlformats.org/officeDocument/2006/relationships/image" Target="../media/image145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Relationship Id="rId6" Type="http://schemas.openxmlformats.org/officeDocument/2006/relationships/hyperlink" Target="http://setosa.io/ev/image-kernels/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-walkthrough-of-convolutional-neural-network-7f474f91d7bd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walkthrough-of-convolutional-neural-network-7f474f91d7bd" TargetMode="External"/><Relationship Id="rId7" Type="http://schemas.openxmlformats.org/officeDocument/2006/relationships/hyperlink" Target="https://www.youtube.com/watch?v=YRhxdVk_sIs" TargetMode="External"/><Relationship Id="rId2" Type="http://schemas.openxmlformats.org/officeDocument/2006/relationships/hyperlink" Target="http://www.wildml.com/2015/12/implementing-a-cnn-for-text-classification-in-tensorflow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deshpande3.github.io/adeshpande3.github.io/A-Beginner's-Guide-To-Understanding-Convolutional-Neural-Networks/" TargetMode="External"/><Relationship Id="rId5" Type="http://schemas.openxmlformats.org/officeDocument/2006/relationships/hyperlink" Target="https://www.youtube.com/watch?v=AgkfIQ4IGaM" TargetMode="External"/><Relationship Id="rId4" Type="http://schemas.openxmlformats.org/officeDocument/2006/relationships/hyperlink" Target="http://cs231n.github.io/convolutional-network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mplete-guide-to-tensorflow-for-deep-learning-with-python/learn/v4/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1948" y="1894389"/>
            <a:ext cx="479361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200" b="0" spc="-5" dirty="0" err="1">
                <a:solidFill>
                  <a:schemeClr val="bg1"/>
                </a:solidFill>
                <a:latin typeface="Georgia" panose="02040502050405020303" pitchFamily="18" charset="0"/>
                <a:cs typeface="Georgia"/>
              </a:rPr>
              <a:t>Keras</a:t>
            </a:r>
            <a:endParaRPr sz="52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 marR="0" lvl="0" indent="0" algn="r" defTabSz="914400" rtl="0" eaLnBrk="1" fontAlgn="auto" latinLnBrk="0" hangingPunct="1">
              <a:lnSpc>
                <a:spcPts val="1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95885" marR="0" lvl="0" indent="0" algn="r" defTabSz="914400" rtl="0" eaLnBrk="1" fontAlgn="auto" latinLnBrk="0" hangingPunct="1">
                <a:lnSpc>
                  <a:spcPts val="1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9800" y="3244503"/>
            <a:ext cx="5105400" cy="5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Keras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for Deep Learning Research  </a:t>
            </a: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  <a:p>
            <a:pPr marL="12065" marR="5080" lvl="0" indent="0" algn="ctr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533400" y="127635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Once we have the measurement of error, we need to minimize it by choosing the correct weight and bias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We use gradient descent to find the optimal values.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141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533400" y="1276350"/>
            <a:ext cx="8458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We can then backpropagate the gradient descent through multiple layers, from the output layer back to the input layer.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260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190750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0362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950"/>
            <a:ext cx="8001000" cy="3429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Just like the simple perceptron, CNNs also have their </a:t>
            </a: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origins</a:t>
            </a:r>
            <a:r>
              <a:rPr lang="en-US" sz="2800" dirty="0">
                <a:latin typeface="Georgia" panose="02040502050405020303" pitchFamily="18" charset="0"/>
              </a:rPr>
              <a:t> in </a:t>
            </a: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biological</a:t>
            </a:r>
            <a:r>
              <a:rPr lang="en-US" sz="2800" dirty="0">
                <a:latin typeface="Georgia" panose="02040502050405020303" pitchFamily="18" charset="0"/>
              </a:rPr>
              <a:t> research.</a:t>
            </a:r>
          </a:p>
          <a:p>
            <a:r>
              <a:rPr lang="en-US" sz="2800" dirty="0">
                <a:latin typeface="Georgia" panose="02040502050405020303" pitchFamily="18" charset="0"/>
              </a:rPr>
              <a:t>Hubel and Wiesel studied the structure of the visual cortex in mammals, winning a Nobel Prize in 1981.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28600" y="463060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https://en.wikipedia.org/wiki/Convolutional_neural_network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74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950"/>
            <a:ext cx="8001000" cy="3429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Their research revealed that neurons in the visual cortex had a </a:t>
            </a:r>
            <a:r>
              <a:rPr lang="en-US" sz="2800" dirty="0">
                <a:solidFill>
                  <a:schemeClr val="accent3"/>
                </a:solidFill>
                <a:latin typeface="Georgia" panose="02040502050405020303" pitchFamily="18" charset="0"/>
              </a:rPr>
              <a:t>small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receptive field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28600" y="463060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https://en.wikipedia.org/wiki/Convolutional_neural_network</a:t>
            </a:r>
            <a:r>
              <a:rPr lang="en-US" sz="900" dirty="0"/>
              <a:t> </a:t>
            </a:r>
          </a:p>
        </p:txBody>
      </p:sp>
      <p:sp>
        <p:nvSpPr>
          <p:cNvPr id="7" name="Shape 801">
            <a:extLst>
              <a:ext uri="{FF2B5EF4-FFF2-40B4-BE49-F238E27FC236}">
                <a16:creationId xmlns:a16="http://schemas.microsoft.com/office/drawing/2014/main" id="{82A41028-B95E-409F-A0C3-1938B34371A6}"/>
              </a:ext>
            </a:extLst>
          </p:cNvPr>
          <p:cNvSpPr/>
          <p:nvPr/>
        </p:nvSpPr>
        <p:spPr>
          <a:xfrm flipH="1">
            <a:off x="4662450" y="3070025"/>
            <a:ext cx="2238600" cy="9903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AD1DC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806">
            <a:extLst>
              <a:ext uri="{FF2B5EF4-FFF2-40B4-BE49-F238E27FC236}">
                <a16:creationId xmlns:a16="http://schemas.microsoft.com/office/drawing/2014/main" id="{80F830BA-99B2-406E-BAD8-440C51D10F91}"/>
              </a:ext>
            </a:extLst>
          </p:cNvPr>
          <p:cNvSpPr/>
          <p:nvPr/>
        </p:nvSpPr>
        <p:spPr>
          <a:xfrm>
            <a:off x="1387050" y="3025050"/>
            <a:ext cx="1251900" cy="1251900"/>
          </a:xfrm>
          <a:prstGeom prst="smileyFace">
            <a:avLst>
              <a:gd name="adj" fmla="val 4653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807">
            <a:extLst>
              <a:ext uri="{FF2B5EF4-FFF2-40B4-BE49-F238E27FC236}">
                <a16:creationId xmlns:a16="http://schemas.microsoft.com/office/drawing/2014/main" id="{941C3DEC-9585-447F-9DD9-421E1912C08A}"/>
              </a:ext>
            </a:extLst>
          </p:cNvPr>
          <p:cNvSpPr/>
          <p:nvPr/>
        </p:nvSpPr>
        <p:spPr>
          <a:xfrm>
            <a:off x="3886200" y="3105150"/>
            <a:ext cx="1131900" cy="1131900"/>
          </a:xfrm>
          <a:prstGeom prst="pie">
            <a:avLst>
              <a:gd name="adj1" fmla="val 8060194"/>
              <a:gd name="adj2" fmla="val 13828550"/>
            </a:avLst>
          </a:prstGeom>
          <a:solidFill>
            <a:srgbClr val="F3F3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808">
            <a:extLst>
              <a:ext uri="{FF2B5EF4-FFF2-40B4-BE49-F238E27FC236}">
                <a16:creationId xmlns:a16="http://schemas.microsoft.com/office/drawing/2014/main" id="{EE05E582-BCE8-4245-BFFF-3A31A20901FB}"/>
              </a:ext>
            </a:extLst>
          </p:cNvPr>
          <p:cNvSpPr/>
          <p:nvPr/>
        </p:nvSpPr>
        <p:spPr>
          <a:xfrm>
            <a:off x="3886200" y="3435750"/>
            <a:ext cx="185400" cy="470700"/>
          </a:xfrm>
          <a:prstGeom prst="ellipse">
            <a:avLst/>
          </a:prstGeom>
          <a:solidFill>
            <a:srgbClr val="834E3A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809">
            <a:extLst>
              <a:ext uri="{FF2B5EF4-FFF2-40B4-BE49-F238E27FC236}">
                <a16:creationId xmlns:a16="http://schemas.microsoft.com/office/drawing/2014/main" id="{B843BDCC-445B-4696-A47D-5A3620582C3E}"/>
              </a:ext>
            </a:extLst>
          </p:cNvPr>
          <p:cNvSpPr/>
          <p:nvPr/>
        </p:nvSpPr>
        <p:spPr>
          <a:xfrm>
            <a:off x="2293550" y="3185300"/>
            <a:ext cx="370500" cy="342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810">
            <a:extLst>
              <a:ext uri="{FF2B5EF4-FFF2-40B4-BE49-F238E27FC236}">
                <a16:creationId xmlns:a16="http://schemas.microsoft.com/office/drawing/2014/main" id="{FD54F5D1-5FD0-4CB0-BD6A-3EEFF96541A6}"/>
              </a:ext>
            </a:extLst>
          </p:cNvPr>
          <p:cNvSpPr/>
          <p:nvPr/>
        </p:nvSpPr>
        <p:spPr>
          <a:xfrm>
            <a:off x="2293550" y="3718325"/>
            <a:ext cx="370500" cy="342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811">
            <a:extLst>
              <a:ext uri="{FF2B5EF4-FFF2-40B4-BE49-F238E27FC236}">
                <a16:creationId xmlns:a16="http://schemas.microsoft.com/office/drawing/2014/main" id="{96FB927A-4131-4DB8-81F2-57379D606731}"/>
              </a:ext>
            </a:extLst>
          </p:cNvPr>
          <p:cNvCxnSpPr>
            <a:endCxn id="10" idx="1"/>
          </p:cNvCxnSpPr>
          <p:nvPr/>
        </p:nvCxnSpPr>
        <p:spPr>
          <a:xfrm>
            <a:off x="2669251" y="3205282"/>
            <a:ext cx="1244100" cy="2994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812">
            <a:extLst>
              <a:ext uri="{FF2B5EF4-FFF2-40B4-BE49-F238E27FC236}">
                <a16:creationId xmlns:a16="http://schemas.microsoft.com/office/drawing/2014/main" id="{23279B2E-865E-4314-85DC-EE3D4548F1F7}"/>
              </a:ext>
            </a:extLst>
          </p:cNvPr>
          <p:cNvCxnSpPr>
            <a:endCxn id="10" idx="1"/>
          </p:cNvCxnSpPr>
          <p:nvPr/>
        </p:nvCxnSpPr>
        <p:spPr>
          <a:xfrm rot="10800000" flipH="1">
            <a:off x="2663851" y="3504682"/>
            <a:ext cx="1249500" cy="26400"/>
          </a:xfrm>
          <a:prstGeom prst="curvedConnector4">
            <a:avLst>
              <a:gd name="adj1" fmla="val 48914"/>
              <a:gd name="adj2" fmla="val -750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813">
            <a:extLst>
              <a:ext uri="{FF2B5EF4-FFF2-40B4-BE49-F238E27FC236}">
                <a16:creationId xmlns:a16="http://schemas.microsoft.com/office/drawing/2014/main" id="{34610C9B-59A0-4814-917D-72B713F0DB2C}"/>
              </a:ext>
            </a:extLst>
          </p:cNvPr>
          <p:cNvCxnSpPr>
            <a:endCxn id="10" idx="3"/>
          </p:cNvCxnSpPr>
          <p:nvPr/>
        </p:nvCxnSpPr>
        <p:spPr>
          <a:xfrm rot="10800000" flipH="1">
            <a:off x="2651251" y="3837518"/>
            <a:ext cx="1262100" cy="2229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814">
            <a:extLst>
              <a:ext uri="{FF2B5EF4-FFF2-40B4-BE49-F238E27FC236}">
                <a16:creationId xmlns:a16="http://schemas.microsoft.com/office/drawing/2014/main" id="{D9D8FACF-B2A9-444C-B087-E52CD7F4D5FE}"/>
              </a:ext>
            </a:extLst>
          </p:cNvPr>
          <p:cNvCxnSpPr>
            <a:endCxn id="10" idx="3"/>
          </p:cNvCxnSpPr>
          <p:nvPr/>
        </p:nvCxnSpPr>
        <p:spPr>
          <a:xfrm>
            <a:off x="2664151" y="3736118"/>
            <a:ext cx="1249200" cy="101400"/>
          </a:xfrm>
          <a:prstGeom prst="curvedConnector4">
            <a:avLst>
              <a:gd name="adj1" fmla="val 48913"/>
              <a:gd name="adj2" fmla="val 4455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815">
            <a:extLst>
              <a:ext uri="{FF2B5EF4-FFF2-40B4-BE49-F238E27FC236}">
                <a16:creationId xmlns:a16="http://schemas.microsoft.com/office/drawing/2014/main" id="{348631B8-C59F-4FFB-851B-3E82D8C77881}"/>
              </a:ext>
            </a:extLst>
          </p:cNvPr>
          <p:cNvSpPr/>
          <p:nvPr/>
        </p:nvSpPr>
        <p:spPr>
          <a:xfrm>
            <a:off x="5158275" y="3205275"/>
            <a:ext cx="185400" cy="185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816">
            <a:extLst>
              <a:ext uri="{FF2B5EF4-FFF2-40B4-BE49-F238E27FC236}">
                <a16:creationId xmlns:a16="http://schemas.microsoft.com/office/drawing/2014/main" id="{1EF6F40D-DDB3-445D-8847-E74AB4F5A177}"/>
              </a:ext>
            </a:extLst>
          </p:cNvPr>
          <p:cNvSpPr/>
          <p:nvPr/>
        </p:nvSpPr>
        <p:spPr>
          <a:xfrm>
            <a:off x="5158275" y="3736125"/>
            <a:ext cx="185400" cy="185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hape 817">
            <a:extLst>
              <a:ext uri="{FF2B5EF4-FFF2-40B4-BE49-F238E27FC236}">
                <a16:creationId xmlns:a16="http://schemas.microsoft.com/office/drawing/2014/main" id="{1925604F-4E83-447C-874A-B23EE907D2D6}"/>
              </a:ext>
            </a:extLst>
          </p:cNvPr>
          <p:cNvCxnSpPr>
            <a:stCxn id="10" idx="1"/>
            <a:endCxn id="17" idx="2"/>
          </p:cNvCxnSpPr>
          <p:nvPr/>
        </p:nvCxnSpPr>
        <p:spPr>
          <a:xfrm rot="-5400000">
            <a:off x="4432501" y="2778832"/>
            <a:ext cx="206700" cy="1245000"/>
          </a:xfrm>
          <a:prstGeom prst="curved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818">
            <a:extLst>
              <a:ext uri="{FF2B5EF4-FFF2-40B4-BE49-F238E27FC236}">
                <a16:creationId xmlns:a16="http://schemas.microsoft.com/office/drawing/2014/main" id="{CDE8592B-2FC3-41C8-AD58-7E80C34CCBC3}"/>
              </a:ext>
            </a:extLst>
          </p:cNvPr>
          <p:cNvCxnSpPr>
            <a:stCxn id="10" idx="3"/>
            <a:endCxn id="18" idx="3"/>
          </p:cNvCxnSpPr>
          <p:nvPr/>
        </p:nvCxnSpPr>
        <p:spPr>
          <a:xfrm rot="-5400000" flipH="1">
            <a:off x="4520851" y="3230018"/>
            <a:ext cx="57000" cy="1272000"/>
          </a:xfrm>
          <a:prstGeom prst="curvedConnector3">
            <a:avLst>
              <a:gd name="adj1" fmla="val 21768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819">
            <a:extLst>
              <a:ext uri="{FF2B5EF4-FFF2-40B4-BE49-F238E27FC236}">
                <a16:creationId xmlns:a16="http://schemas.microsoft.com/office/drawing/2014/main" id="{62ECC6DA-74DF-437B-8861-74960AF33D34}"/>
              </a:ext>
            </a:extLst>
          </p:cNvPr>
          <p:cNvSpPr/>
          <p:nvPr/>
        </p:nvSpPr>
        <p:spPr>
          <a:xfrm>
            <a:off x="5483850" y="3207050"/>
            <a:ext cx="185400" cy="185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820">
            <a:extLst>
              <a:ext uri="{FF2B5EF4-FFF2-40B4-BE49-F238E27FC236}">
                <a16:creationId xmlns:a16="http://schemas.microsoft.com/office/drawing/2014/main" id="{0FAEE5B4-4CEC-4A42-95B3-B67A9C47B65C}"/>
              </a:ext>
            </a:extLst>
          </p:cNvPr>
          <p:cNvSpPr/>
          <p:nvPr/>
        </p:nvSpPr>
        <p:spPr>
          <a:xfrm>
            <a:off x="5483850" y="3737900"/>
            <a:ext cx="185400" cy="185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821">
            <a:extLst>
              <a:ext uri="{FF2B5EF4-FFF2-40B4-BE49-F238E27FC236}">
                <a16:creationId xmlns:a16="http://schemas.microsoft.com/office/drawing/2014/main" id="{35BFE458-BF21-4003-B2AA-52772A8743A4}"/>
              </a:ext>
            </a:extLst>
          </p:cNvPr>
          <p:cNvSpPr/>
          <p:nvPr/>
        </p:nvSpPr>
        <p:spPr>
          <a:xfrm>
            <a:off x="5483850" y="3472475"/>
            <a:ext cx="185400" cy="185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Shape 822">
            <a:extLst>
              <a:ext uri="{FF2B5EF4-FFF2-40B4-BE49-F238E27FC236}">
                <a16:creationId xmlns:a16="http://schemas.microsoft.com/office/drawing/2014/main" id="{7CE8B2F4-2E77-41A8-9549-9181120CCBE4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>
            <a:off x="5343675" y="3297975"/>
            <a:ext cx="140100" cy="1800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823">
            <a:extLst>
              <a:ext uri="{FF2B5EF4-FFF2-40B4-BE49-F238E27FC236}">
                <a16:creationId xmlns:a16="http://schemas.microsoft.com/office/drawing/2014/main" id="{B23586D0-5767-48FB-B12C-94716B5B974C}"/>
              </a:ext>
            </a:extLst>
          </p:cNvPr>
          <p:cNvCxnSpPr>
            <a:stCxn id="17" idx="6"/>
            <a:endCxn id="23" idx="2"/>
          </p:cNvCxnSpPr>
          <p:nvPr/>
        </p:nvCxnSpPr>
        <p:spPr>
          <a:xfrm>
            <a:off x="5343675" y="3297975"/>
            <a:ext cx="140100" cy="267300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824">
            <a:extLst>
              <a:ext uri="{FF2B5EF4-FFF2-40B4-BE49-F238E27FC236}">
                <a16:creationId xmlns:a16="http://schemas.microsoft.com/office/drawing/2014/main" id="{B572AF5B-B0E3-41C6-8A65-2DFDD06E43F8}"/>
              </a:ext>
            </a:extLst>
          </p:cNvPr>
          <p:cNvCxnSpPr>
            <a:stCxn id="18" idx="6"/>
            <a:endCxn id="23" idx="2"/>
          </p:cNvCxnSpPr>
          <p:nvPr/>
        </p:nvCxnSpPr>
        <p:spPr>
          <a:xfrm rot="10800000" flipH="1">
            <a:off x="5343675" y="3565125"/>
            <a:ext cx="140100" cy="263700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825">
            <a:extLst>
              <a:ext uri="{FF2B5EF4-FFF2-40B4-BE49-F238E27FC236}">
                <a16:creationId xmlns:a16="http://schemas.microsoft.com/office/drawing/2014/main" id="{9E0CF0BB-F563-48EC-80A6-E2129815580A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>
            <a:off x="5343675" y="3828825"/>
            <a:ext cx="140100" cy="1800"/>
          </a:xfrm>
          <a:prstGeom prst="curvedConnector3">
            <a:avLst>
              <a:gd name="adj1" fmla="val 5002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826">
            <a:extLst>
              <a:ext uri="{FF2B5EF4-FFF2-40B4-BE49-F238E27FC236}">
                <a16:creationId xmlns:a16="http://schemas.microsoft.com/office/drawing/2014/main" id="{FF159896-99BA-4145-B4A3-215014FEE49E}"/>
              </a:ext>
            </a:extLst>
          </p:cNvPr>
          <p:cNvCxnSpPr>
            <a:stCxn id="21" idx="6"/>
          </p:cNvCxnSpPr>
          <p:nvPr/>
        </p:nvCxnSpPr>
        <p:spPr>
          <a:xfrm>
            <a:off x="5669250" y="3299750"/>
            <a:ext cx="365400" cy="141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" name="Shape 827">
            <a:extLst>
              <a:ext uri="{FF2B5EF4-FFF2-40B4-BE49-F238E27FC236}">
                <a16:creationId xmlns:a16="http://schemas.microsoft.com/office/drawing/2014/main" id="{5179070D-D8D4-4763-A78D-3044CA7A6C87}"/>
              </a:ext>
            </a:extLst>
          </p:cNvPr>
          <p:cNvCxnSpPr/>
          <p:nvPr/>
        </p:nvCxnSpPr>
        <p:spPr>
          <a:xfrm>
            <a:off x="5669250" y="3565125"/>
            <a:ext cx="385500" cy="75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Shape 828">
            <a:extLst>
              <a:ext uri="{FF2B5EF4-FFF2-40B4-BE49-F238E27FC236}">
                <a16:creationId xmlns:a16="http://schemas.microsoft.com/office/drawing/2014/main" id="{94544912-DF22-4697-B065-FC84965CA7DC}"/>
              </a:ext>
            </a:extLst>
          </p:cNvPr>
          <p:cNvCxnSpPr>
            <a:stCxn id="22" idx="6"/>
          </p:cNvCxnSpPr>
          <p:nvPr/>
        </p:nvCxnSpPr>
        <p:spPr>
          <a:xfrm rot="10800000" flipH="1">
            <a:off x="5669250" y="3751100"/>
            <a:ext cx="470700" cy="79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555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950"/>
            <a:ext cx="8001000" cy="3429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This idea then inspired an ANN architecture that would become CNN</a:t>
            </a:r>
          </a:p>
          <a:p>
            <a:r>
              <a:rPr lang="en-US" sz="2800" dirty="0">
                <a:latin typeface="Georgia" panose="02040502050405020303" pitchFamily="18" charset="0"/>
              </a:rPr>
              <a:t>Famously implemented in the 1998 paper by Yann </a:t>
            </a:r>
            <a:r>
              <a:rPr lang="en-US" sz="2800" dirty="0" err="1">
                <a:latin typeface="Georgia" panose="02040502050405020303" pitchFamily="18" charset="0"/>
              </a:rPr>
              <a:t>LeCun</a:t>
            </a:r>
            <a:r>
              <a:rPr lang="en-US" sz="2800" dirty="0">
                <a:latin typeface="Georgia" panose="02040502050405020303" pitchFamily="18" charset="0"/>
              </a:rPr>
              <a:t> et al.</a:t>
            </a:r>
          </a:p>
          <a:p>
            <a:r>
              <a:rPr lang="en-US" sz="2800" dirty="0">
                <a:latin typeface="Georgia" panose="02040502050405020303" pitchFamily="18" charset="0"/>
              </a:rPr>
              <a:t>The LeNet-5 architecture was first used to classify the MNIST data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28600" y="463060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https://en.wikipedia.org/wiki/Convolutional_neural_network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72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Convolutional Neural Network (CNN)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09" y="1047548"/>
            <a:ext cx="8585791" cy="3353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There are four main operations in the CNN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Convolutions and Filters</a:t>
            </a:r>
          </a:p>
          <a:p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Pooling or Sub Sampling</a:t>
            </a:r>
          </a:p>
          <a:p>
            <a:r>
              <a:rPr lang="en-US" dirty="0">
                <a:latin typeface="Georgia" panose="02040502050405020303" pitchFamily="18" charset="0"/>
              </a:rPr>
              <a:t>Non Linearity </a:t>
            </a:r>
          </a:p>
          <a:p>
            <a:r>
              <a:rPr lang="en-US" dirty="0">
                <a:latin typeface="Georgia" panose="02040502050405020303" pitchFamily="18" charset="0"/>
              </a:rPr>
              <a:t>Classification (Fully Connected Layer)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0C42-7E5A-4695-B1C6-27351453B080}"/>
              </a:ext>
            </a:extLst>
          </p:cNvPr>
          <p:cNvSpPr txBox="1"/>
          <p:nvPr/>
        </p:nvSpPr>
        <p:spPr>
          <a:xfrm>
            <a:off x="228600" y="463060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https://ujjwalkarn.me/2016/08/11/intuitive-explanation-convnets/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6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3656" y="459753"/>
            <a:ext cx="480334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5" dirty="0"/>
              <a:t>Why CNN </a:t>
            </a:r>
            <a:r>
              <a:rPr spc="-169" dirty="0"/>
              <a:t>for</a:t>
            </a:r>
            <a:r>
              <a:rPr spc="-660" dirty="0"/>
              <a:t> </a:t>
            </a:r>
            <a:r>
              <a:rPr lang="en-US" spc="-660" dirty="0"/>
              <a:t> </a:t>
            </a:r>
            <a:r>
              <a:rPr spc="-71" dirty="0"/>
              <a:t>Image?</a:t>
            </a:r>
          </a:p>
        </p:txBody>
      </p:sp>
      <p:sp>
        <p:nvSpPr>
          <p:cNvPr id="3" name="object 3"/>
          <p:cNvSpPr/>
          <p:nvPr/>
        </p:nvSpPr>
        <p:spPr>
          <a:xfrm>
            <a:off x="6680836" y="2009394"/>
            <a:ext cx="516731" cy="19812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620517" y="3903212"/>
            <a:ext cx="36576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8" dirty="0">
                <a:solidFill>
                  <a:srgbClr val="0000FF"/>
                </a:solidFill>
                <a:latin typeface="Arial"/>
                <a:cs typeface="Arial"/>
              </a:rPr>
              <a:t>100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8650" y="2011680"/>
            <a:ext cx="560070" cy="2007394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321684" y="2032254"/>
            <a:ext cx="373856" cy="196977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373117" y="2570607"/>
            <a:ext cx="257175" cy="25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373117" y="257060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377690" y="2143125"/>
            <a:ext cx="257175" cy="25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377690" y="214312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281802" y="2019681"/>
            <a:ext cx="430911" cy="430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281803" y="2019681"/>
            <a:ext cx="431006" cy="431006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284089" y="2603754"/>
            <a:ext cx="429768" cy="430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284089" y="2603754"/>
            <a:ext cx="430054" cy="431006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274944" y="3525012"/>
            <a:ext cx="430911" cy="430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5274945" y="3525012"/>
            <a:ext cx="431006" cy="431006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5145816" y="3094864"/>
            <a:ext cx="538609" cy="38719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2066"/>
              </a:lnSpc>
            </a:pPr>
            <a:r>
              <a:rPr sz="2100" dirty="0">
                <a:latin typeface="Arial"/>
                <a:cs typeface="Arial"/>
              </a:rPr>
              <a:t>……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9975" y="3618738"/>
            <a:ext cx="257175" cy="257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4379975" y="3618738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160016" y="3085909"/>
            <a:ext cx="538609" cy="38766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2070"/>
              </a:lnSpc>
            </a:pPr>
            <a:r>
              <a:rPr sz="2100" dirty="0">
                <a:latin typeface="Arial"/>
                <a:cs typeface="Arial"/>
              </a:rPr>
              <a:t>……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3657" y="1344892"/>
            <a:ext cx="5130641" cy="1590404"/>
          </a:xfrm>
          <a:prstGeom prst="rect">
            <a:avLst/>
          </a:prstGeom>
        </p:spPr>
        <p:txBody>
          <a:bodyPr vert="horz" wrap="square" lIns="0" tIns="45244" rIns="0" bIns="0" rtlCol="0">
            <a:spAutoFit/>
          </a:bodyPr>
          <a:lstStyle/>
          <a:p>
            <a:pPr marL="180975" marR="3810" indent="-171450">
              <a:lnSpc>
                <a:spcPts val="2273"/>
              </a:lnSpc>
              <a:spcBef>
                <a:spcPts val="356"/>
              </a:spcBef>
              <a:buChar char="•"/>
              <a:tabLst>
                <a:tab pos="180975" algn="l"/>
              </a:tabLst>
            </a:pPr>
            <a:r>
              <a:rPr sz="2100" spc="-98" dirty="0">
                <a:latin typeface="Arial"/>
                <a:cs typeface="Arial"/>
              </a:rPr>
              <a:t>When </a:t>
            </a:r>
            <a:r>
              <a:rPr sz="2100" spc="-116" dirty="0">
                <a:latin typeface="Arial"/>
                <a:cs typeface="Arial"/>
              </a:rPr>
              <a:t>processing </a:t>
            </a:r>
            <a:r>
              <a:rPr sz="2100" spc="-101" dirty="0">
                <a:latin typeface="Arial"/>
                <a:cs typeface="Arial"/>
              </a:rPr>
              <a:t>image, </a:t>
            </a:r>
            <a:r>
              <a:rPr sz="2100" spc="-26" dirty="0">
                <a:latin typeface="Arial"/>
                <a:cs typeface="Arial"/>
              </a:rPr>
              <a:t>the </a:t>
            </a:r>
            <a:r>
              <a:rPr sz="2100" spc="-19" dirty="0">
                <a:latin typeface="Arial"/>
                <a:cs typeface="Arial"/>
              </a:rPr>
              <a:t>first </a:t>
            </a:r>
            <a:r>
              <a:rPr sz="2100" spc="-86" dirty="0">
                <a:latin typeface="Arial"/>
                <a:cs typeface="Arial"/>
              </a:rPr>
              <a:t>layer </a:t>
            </a:r>
            <a:r>
              <a:rPr sz="2100" spc="-8" dirty="0">
                <a:latin typeface="Arial"/>
                <a:cs typeface="Arial"/>
              </a:rPr>
              <a:t>of</a:t>
            </a:r>
            <a:r>
              <a:rPr sz="2100" spc="-285" dirty="0">
                <a:latin typeface="Arial"/>
                <a:cs typeface="Arial"/>
              </a:rPr>
              <a:t> </a:t>
            </a:r>
            <a:r>
              <a:rPr sz="2100" spc="-23" dirty="0">
                <a:latin typeface="Arial"/>
                <a:cs typeface="Arial"/>
              </a:rPr>
              <a:t>fully  </a:t>
            </a:r>
            <a:r>
              <a:rPr sz="2100" spc="-86" dirty="0">
                <a:latin typeface="Arial"/>
                <a:cs typeface="Arial"/>
              </a:rPr>
              <a:t>connected </a:t>
            </a:r>
            <a:r>
              <a:rPr sz="2100" spc="-38" dirty="0">
                <a:latin typeface="Arial"/>
                <a:cs typeface="Arial"/>
              </a:rPr>
              <a:t>network </a:t>
            </a:r>
            <a:r>
              <a:rPr sz="2100" spc="-49" dirty="0">
                <a:latin typeface="Arial"/>
                <a:cs typeface="Arial"/>
              </a:rPr>
              <a:t>would </a:t>
            </a:r>
            <a:r>
              <a:rPr sz="2100" spc="-98" dirty="0">
                <a:latin typeface="Arial"/>
                <a:cs typeface="Arial"/>
              </a:rPr>
              <a:t>be </a:t>
            </a:r>
            <a:r>
              <a:rPr sz="2100" spc="-83" dirty="0">
                <a:latin typeface="Arial"/>
                <a:cs typeface="Arial"/>
              </a:rPr>
              <a:t>very</a:t>
            </a:r>
            <a:r>
              <a:rPr sz="2100" spc="-251" dirty="0">
                <a:latin typeface="Arial"/>
                <a:cs typeface="Arial"/>
              </a:rPr>
              <a:t> </a:t>
            </a:r>
            <a:r>
              <a:rPr sz="2100" spc="-98" dirty="0">
                <a:latin typeface="Arial"/>
                <a:cs typeface="Arial"/>
              </a:rPr>
              <a:t>large</a:t>
            </a:r>
            <a:endParaRPr sz="2100">
              <a:latin typeface="Arial"/>
              <a:cs typeface="Arial"/>
            </a:endParaRPr>
          </a:p>
          <a:p>
            <a:pPr marR="122873" algn="r">
              <a:spcBef>
                <a:spcPts val="206"/>
              </a:spcBef>
            </a:pPr>
            <a:r>
              <a:rPr sz="2100" spc="-652" dirty="0">
                <a:latin typeface="Arial"/>
                <a:cs typeface="Arial"/>
              </a:rPr>
              <a:t>……</a:t>
            </a:r>
            <a:endParaRPr sz="210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838">
              <a:latin typeface="Times New Roman"/>
              <a:cs typeface="Times New Roman"/>
            </a:endParaRPr>
          </a:p>
          <a:p>
            <a:pPr marR="109061" algn="r"/>
            <a:r>
              <a:rPr sz="2100" spc="-652" dirty="0">
                <a:latin typeface="Arial"/>
                <a:cs typeface="Arial"/>
              </a:rPr>
              <a:t>……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0218" y="3515735"/>
            <a:ext cx="387668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652" dirty="0">
                <a:latin typeface="Arial"/>
                <a:cs typeface="Arial"/>
              </a:rPr>
              <a:t>……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13286" y="2207133"/>
            <a:ext cx="556260" cy="58579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713286" y="2800350"/>
            <a:ext cx="556260" cy="58579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706428" y="3717036"/>
            <a:ext cx="556260" cy="58579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707380" y="2236279"/>
            <a:ext cx="561499" cy="591026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706236" y="2229612"/>
            <a:ext cx="564833" cy="59055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704141" y="2232945"/>
            <a:ext cx="565785" cy="1508284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706046" y="2815399"/>
            <a:ext cx="555784" cy="926306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697284" y="2236279"/>
            <a:ext cx="579120" cy="150876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698141" y="2820353"/>
            <a:ext cx="573405" cy="926306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4637341" y="2209229"/>
            <a:ext cx="645319" cy="59531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629150" y="2264283"/>
            <a:ext cx="655796" cy="555308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626483" y="2267807"/>
            <a:ext cx="652939" cy="1472565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650391" y="2236279"/>
            <a:ext cx="632460" cy="454819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629150" y="2690812"/>
            <a:ext cx="655320" cy="147638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622578" y="2695194"/>
            <a:ext cx="653414" cy="1046321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4725734" y="2236279"/>
            <a:ext cx="563880" cy="1498283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726591" y="2820353"/>
            <a:ext cx="557689" cy="915829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734687" y="3710273"/>
            <a:ext cx="540544" cy="58579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7057454" y="2769489"/>
            <a:ext cx="476250" cy="58579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7139750" y="3704463"/>
            <a:ext cx="393859" cy="58579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039166" y="2185416"/>
            <a:ext cx="493871" cy="58579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718553" y="2012823"/>
            <a:ext cx="430911" cy="4309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718554" y="2012824"/>
            <a:ext cx="431006" cy="431006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6720839" y="2583180"/>
            <a:ext cx="429768" cy="429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6720840" y="2583180"/>
            <a:ext cx="430054" cy="430054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6725412" y="3518154"/>
            <a:ext cx="430911" cy="429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725413" y="3518154"/>
            <a:ext cx="431006" cy="430054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694551" y="1949958"/>
            <a:ext cx="524828" cy="2018824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6694551" y="1949958"/>
            <a:ext cx="524828" cy="2018824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 txBox="1"/>
          <p:nvPr/>
        </p:nvSpPr>
        <p:spPr>
          <a:xfrm>
            <a:off x="6831479" y="2569558"/>
            <a:ext cx="230832" cy="77962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1785"/>
              </a:lnSpc>
            </a:pP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Softmax</a:t>
            </a:r>
            <a:endParaRPr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90522" y="2055113"/>
            <a:ext cx="1755648" cy="18688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3721608" y="2553462"/>
            <a:ext cx="535305" cy="808196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3721608" y="2553462"/>
            <a:ext cx="535305" cy="808196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1442999" y="2872168"/>
            <a:ext cx="36576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solidFill>
                  <a:srgbClr val="0000FF"/>
                </a:solidFill>
                <a:latin typeface="Arial"/>
                <a:cs typeface="Arial"/>
              </a:rPr>
              <a:t>100</a:t>
            </a:r>
            <a:endParaRPr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74757" y="3987547"/>
            <a:ext cx="123015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4" dirty="0">
                <a:solidFill>
                  <a:srgbClr val="0000FF"/>
                </a:solidFill>
                <a:latin typeface="Arial"/>
                <a:cs typeface="Arial"/>
              </a:rPr>
              <a:t>100 </a:t>
            </a:r>
            <a:r>
              <a:rPr spc="-124" dirty="0">
                <a:solidFill>
                  <a:srgbClr val="0000FF"/>
                </a:solidFill>
                <a:latin typeface="Arial"/>
                <a:cs typeface="Arial"/>
              </a:rPr>
              <a:t>x </a:t>
            </a:r>
            <a:r>
              <a:rPr spc="-94" dirty="0">
                <a:solidFill>
                  <a:srgbClr val="0000FF"/>
                </a:solidFill>
                <a:latin typeface="Arial"/>
                <a:cs typeface="Arial"/>
              </a:rPr>
              <a:t>100 </a:t>
            </a:r>
            <a:r>
              <a:rPr spc="-124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pc="-14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43036" y="3977031"/>
            <a:ext cx="4810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8" dirty="0">
                <a:solidFill>
                  <a:srgbClr val="0000FF"/>
                </a:solidFill>
                <a:latin typeface="Arial"/>
                <a:cs typeface="Arial"/>
              </a:rPr>
              <a:t>1000</a:t>
            </a:r>
            <a:endParaRPr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93692" y="2919222"/>
            <a:ext cx="1196720" cy="4800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4421124" y="2872358"/>
            <a:ext cx="1088136" cy="649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4438268" y="2948941"/>
            <a:ext cx="1107567" cy="392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 txBox="1"/>
          <p:nvPr/>
        </p:nvSpPr>
        <p:spPr>
          <a:xfrm>
            <a:off x="4438268" y="2956808"/>
            <a:ext cx="1107758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87643">
              <a:spcBef>
                <a:spcPts val="71"/>
              </a:spcBef>
            </a:pPr>
            <a:r>
              <a:rPr sz="2100" spc="-105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100" spc="-143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1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9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81" spc="-140" baseline="2552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81" baseline="25525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47138" y="4331969"/>
            <a:ext cx="4854320" cy="7120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2226564" y="4297679"/>
            <a:ext cx="4945761" cy="8435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2291714" y="4361688"/>
            <a:ext cx="4765167" cy="6240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 txBox="1"/>
          <p:nvPr/>
        </p:nvSpPr>
        <p:spPr>
          <a:xfrm>
            <a:off x="2291714" y="4372965"/>
            <a:ext cx="4765358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4301" marR="115253" indent="-8096">
              <a:spcBef>
                <a:spcPts val="75"/>
              </a:spcBef>
            </a:pPr>
            <a:r>
              <a:rPr spc="-18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pc="-2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fully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connected </a:t>
            </a:r>
            <a:r>
              <a:rPr spc="-34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pc="-41" dirty="0">
                <a:solidFill>
                  <a:srgbClr val="FFFFFF"/>
                </a:solidFill>
                <a:latin typeface="Arial"/>
                <a:cs typeface="Arial"/>
              </a:rPr>
              <a:t>simplified</a:t>
            </a:r>
            <a:r>
              <a:rPr spc="-28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considering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properties </a:t>
            </a:r>
            <a:r>
              <a:rPr spc="-8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recognition?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3656" y="459753"/>
            <a:ext cx="465094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5" dirty="0"/>
              <a:t>Why CNN </a:t>
            </a:r>
            <a:r>
              <a:rPr spc="-169" dirty="0"/>
              <a:t>for</a:t>
            </a:r>
            <a:r>
              <a:rPr lang="en-US" spc="-169" dirty="0"/>
              <a:t> </a:t>
            </a:r>
            <a:r>
              <a:rPr spc="-649" dirty="0"/>
              <a:t> </a:t>
            </a:r>
            <a:r>
              <a:rPr spc="-15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971675" y="3519297"/>
            <a:ext cx="1864233" cy="124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214241" y="3553586"/>
            <a:ext cx="972693" cy="854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192524" y="3531870"/>
            <a:ext cx="1016318" cy="898684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265801" y="3559958"/>
            <a:ext cx="1599163" cy="892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752218" y="2027682"/>
            <a:ext cx="5639562" cy="803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660779" y="1980819"/>
            <a:ext cx="5633847" cy="9692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796795" y="2057400"/>
            <a:ext cx="5550408" cy="715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838443" y="4101465"/>
            <a:ext cx="1817370" cy="641985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838443" y="4101465"/>
            <a:ext cx="1817370" cy="641985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5996464" y="4357192"/>
            <a:ext cx="150161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“beak”</a:t>
            </a:r>
            <a:r>
              <a:rPr spc="-1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8" dirty="0">
                <a:solidFill>
                  <a:srgbClr val="FFFFFF"/>
                </a:solidFill>
                <a:latin typeface="Arial"/>
                <a:cs typeface="Arial"/>
              </a:rPr>
              <a:t>detector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48281" y="3553586"/>
            <a:ext cx="305276" cy="284798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549748" y="3675031"/>
            <a:ext cx="1664494" cy="349091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371726" y="2697480"/>
            <a:ext cx="5446394" cy="481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280285" y="2651759"/>
            <a:ext cx="5600700" cy="649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416301" y="2727198"/>
            <a:ext cx="5357241" cy="3931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1673657" y="1344892"/>
            <a:ext cx="6023134" cy="1733327"/>
          </a:xfrm>
          <a:prstGeom prst="rect">
            <a:avLst/>
          </a:prstGeom>
        </p:spPr>
        <p:txBody>
          <a:bodyPr vert="horz" wrap="square" lIns="0" tIns="45244" rIns="0" bIns="0" rtlCol="0">
            <a:spAutoFit/>
          </a:bodyPr>
          <a:lstStyle/>
          <a:p>
            <a:pPr marL="180975" marR="624364" indent="-171450">
              <a:lnSpc>
                <a:spcPts val="2273"/>
              </a:lnSpc>
              <a:spcBef>
                <a:spcPts val="356"/>
              </a:spcBef>
              <a:buChar char="•"/>
              <a:tabLst>
                <a:tab pos="180975" algn="l"/>
              </a:tabLst>
            </a:pPr>
            <a:r>
              <a:rPr sz="2100" spc="-176" dirty="0">
                <a:latin typeface="Arial"/>
                <a:cs typeface="Arial"/>
              </a:rPr>
              <a:t>Some </a:t>
            </a:r>
            <a:r>
              <a:rPr sz="2100" spc="-60" dirty="0">
                <a:latin typeface="Arial"/>
                <a:cs typeface="Arial"/>
              </a:rPr>
              <a:t>patterns </a:t>
            </a:r>
            <a:r>
              <a:rPr sz="2100" spc="-98" dirty="0">
                <a:latin typeface="Arial"/>
                <a:cs typeface="Arial"/>
              </a:rPr>
              <a:t>are </a:t>
            </a:r>
            <a:r>
              <a:rPr sz="2100" spc="-94" dirty="0">
                <a:latin typeface="Arial"/>
                <a:cs typeface="Arial"/>
              </a:rPr>
              <a:t>much </a:t>
            </a:r>
            <a:r>
              <a:rPr sz="2100" spc="-83" dirty="0">
                <a:latin typeface="Arial"/>
                <a:cs typeface="Arial"/>
              </a:rPr>
              <a:t>smaller </a:t>
            </a:r>
            <a:r>
              <a:rPr sz="2100" spc="-45" dirty="0">
                <a:latin typeface="Arial"/>
                <a:cs typeface="Arial"/>
              </a:rPr>
              <a:t>than </a:t>
            </a:r>
            <a:r>
              <a:rPr sz="2100" spc="-26" dirty="0">
                <a:latin typeface="Arial"/>
                <a:cs typeface="Arial"/>
              </a:rPr>
              <a:t>the</a:t>
            </a:r>
            <a:r>
              <a:rPr sz="2100" spc="-161" dirty="0">
                <a:latin typeface="Arial"/>
                <a:cs typeface="Arial"/>
              </a:rPr>
              <a:t> </a:t>
            </a:r>
            <a:r>
              <a:rPr sz="2100" spc="-56" dirty="0">
                <a:latin typeface="Arial"/>
                <a:cs typeface="Arial"/>
              </a:rPr>
              <a:t>whole  </a:t>
            </a:r>
            <a:r>
              <a:rPr sz="2100" spc="-113" dirty="0">
                <a:latin typeface="Arial"/>
                <a:cs typeface="Arial"/>
              </a:rPr>
              <a:t>image</a:t>
            </a:r>
            <a:endParaRPr sz="2100">
              <a:latin typeface="Arial"/>
              <a:cs typeface="Arial"/>
            </a:endParaRPr>
          </a:p>
          <a:p>
            <a:pPr marL="190976" marR="658177">
              <a:spcBef>
                <a:spcPts val="840"/>
              </a:spcBef>
            </a:pPr>
            <a:r>
              <a:rPr sz="2100" spc="-188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100" spc="-71" dirty="0">
                <a:solidFill>
                  <a:srgbClr val="FFFFFF"/>
                </a:solidFill>
                <a:latin typeface="Arial"/>
                <a:cs typeface="Arial"/>
              </a:rPr>
              <a:t>neuron </a:t>
            </a:r>
            <a:r>
              <a:rPr sz="2100" spc="-124" dirty="0">
                <a:solidFill>
                  <a:srgbClr val="FFFFFF"/>
                </a:solidFill>
                <a:latin typeface="Arial"/>
                <a:cs typeface="Arial"/>
              </a:rPr>
              <a:t>does </a:t>
            </a:r>
            <a:r>
              <a:rPr sz="2100" spc="-8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100" spc="-131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2100" spc="19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100" spc="-16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100" spc="-26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spc="-53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2100" spc="-2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13" dirty="0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sz="2100" spc="1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100" spc="-98" dirty="0">
                <a:solidFill>
                  <a:srgbClr val="FFFFFF"/>
                </a:solidFill>
                <a:latin typeface="Arial"/>
                <a:cs typeface="Arial"/>
              </a:rPr>
              <a:t>discover </a:t>
            </a:r>
            <a:r>
              <a:rPr sz="2100" spc="-26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38" dirty="0">
                <a:solidFill>
                  <a:srgbClr val="FFFFFF"/>
                </a:solidFill>
                <a:latin typeface="Arial"/>
                <a:cs typeface="Arial"/>
              </a:rPr>
              <a:t>pattern.</a:t>
            </a:r>
            <a:endParaRPr sz="2100">
              <a:latin typeface="Arial"/>
              <a:cs typeface="Arial"/>
            </a:endParaRPr>
          </a:p>
          <a:p>
            <a:pPr marL="811530">
              <a:spcBef>
                <a:spcPts val="244"/>
              </a:spcBef>
            </a:pPr>
            <a:r>
              <a:rPr sz="2100" spc="-101" dirty="0">
                <a:solidFill>
                  <a:srgbClr val="FFFFFF"/>
                </a:solidFill>
                <a:latin typeface="Arial"/>
                <a:cs typeface="Arial"/>
              </a:rPr>
              <a:t>Connecting </a:t>
            </a:r>
            <a:r>
              <a:rPr sz="2100" spc="19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small </a:t>
            </a:r>
            <a:r>
              <a:rPr sz="2100" spc="-71" dirty="0">
                <a:solidFill>
                  <a:srgbClr val="FFFFFF"/>
                </a:solidFill>
                <a:latin typeface="Arial"/>
                <a:cs typeface="Arial"/>
              </a:rPr>
              <a:t>region </a:t>
            </a:r>
            <a:r>
              <a:rPr sz="2100" spc="1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100" spc="-143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100" spc="-38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2230" y="3358133"/>
            <a:ext cx="1864232" cy="134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657" y="459753"/>
            <a:ext cx="4913832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5" dirty="0"/>
              <a:t>Why CNN </a:t>
            </a:r>
            <a:r>
              <a:rPr spc="-169" dirty="0"/>
              <a:t>for</a:t>
            </a:r>
            <a:r>
              <a:rPr lang="en-US" spc="-169" dirty="0"/>
              <a:t> </a:t>
            </a:r>
            <a:r>
              <a:rPr spc="-649" dirty="0"/>
              <a:t> </a:t>
            </a:r>
            <a:r>
              <a:rPr spc="-150" dirty="0"/>
              <a:t>Image</a:t>
            </a:r>
          </a:p>
        </p:txBody>
      </p:sp>
      <p:sp>
        <p:nvSpPr>
          <p:cNvPr id="4" name="object 4"/>
          <p:cNvSpPr/>
          <p:nvPr/>
        </p:nvSpPr>
        <p:spPr>
          <a:xfrm>
            <a:off x="1832230" y="1933955"/>
            <a:ext cx="1864232" cy="1242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952494" y="2219219"/>
            <a:ext cx="1599163" cy="892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947779" y="1822129"/>
            <a:ext cx="2480309" cy="713423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971383" y="2555081"/>
            <a:ext cx="40005" cy="40005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068062" y="2496503"/>
            <a:ext cx="79247" cy="79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202175" y="2425445"/>
            <a:ext cx="118871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947779" y="1822129"/>
            <a:ext cx="2480309" cy="713423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966811" y="2550509"/>
            <a:ext cx="48768" cy="48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063490" y="2491930"/>
            <a:ext cx="88392" cy="88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202174" y="2425445"/>
            <a:ext cx="119063" cy="119063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073110" y="2238660"/>
            <a:ext cx="145256" cy="13335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283040" y="2395822"/>
            <a:ext cx="63818" cy="6668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5856065" y="2436304"/>
            <a:ext cx="38576" cy="29051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6587489" y="2393441"/>
            <a:ext cx="15240" cy="31433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6906863" y="2198656"/>
            <a:ext cx="186690" cy="11811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7263765" y="2073116"/>
            <a:ext cx="83344" cy="44291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147560" y="1909286"/>
            <a:ext cx="4763" cy="20955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6617113" y="1858328"/>
            <a:ext cx="42863" cy="2667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6219254" y="1874615"/>
            <a:ext cx="20955" cy="23336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752243" y="1905381"/>
            <a:ext cx="74771" cy="22384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172932" y="2056923"/>
            <a:ext cx="13335" cy="23813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2109977" y="1971675"/>
            <a:ext cx="305276" cy="284798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2496312" y="3745610"/>
            <a:ext cx="304324" cy="284798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3898773" y="3575324"/>
            <a:ext cx="1714215" cy="1107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902327" y="4009643"/>
            <a:ext cx="2570606" cy="9006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252084" y="4102226"/>
            <a:ext cx="1696212" cy="8435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4947778" y="4059935"/>
            <a:ext cx="2479922" cy="7911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163978" y="4039648"/>
            <a:ext cx="39624" cy="396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5425249" y="4177969"/>
            <a:ext cx="135207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9083" marR="3810" indent="-270034">
              <a:spcBef>
                <a:spcPts val="75"/>
              </a:spcBef>
            </a:pP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“middle</a:t>
            </a:r>
            <a:r>
              <a:rPr spc="-1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beak”  </a:t>
            </a:r>
            <a:r>
              <a:rPr spc="-38" dirty="0">
                <a:solidFill>
                  <a:srgbClr val="FFFFFF"/>
                </a:solidFill>
                <a:latin typeface="Arial"/>
                <a:cs typeface="Arial"/>
              </a:rPr>
              <a:t>detector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3656" y="1344892"/>
            <a:ext cx="5820728" cy="247904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80975" indent="-171450">
              <a:spcBef>
                <a:spcPts val="71"/>
              </a:spcBef>
              <a:buChar char="•"/>
              <a:tabLst>
                <a:tab pos="180975" algn="l"/>
              </a:tabLst>
            </a:pPr>
            <a:r>
              <a:rPr sz="2100" spc="-153" dirty="0">
                <a:latin typeface="Arial"/>
                <a:cs typeface="Arial"/>
              </a:rPr>
              <a:t>The </a:t>
            </a:r>
            <a:r>
              <a:rPr sz="2100" spc="-150" dirty="0">
                <a:latin typeface="Arial"/>
                <a:cs typeface="Arial"/>
              </a:rPr>
              <a:t>same </a:t>
            </a:r>
            <a:r>
              <a:rPr sz="2100" spc="-60" dirty="0">
                <a:latin typeface="Arial"/>
                <a:cs typeface="Arial"/>
              </a:rPr>
              <a:t>patterns </a:t>
            </a:r>
            <a:r>
              <a:rPr sz="2100" spc="-94" dirty="0">
                <a:latin typeface="Arial"/>
                <a:cs typeface="Arial"/>
              </a:rPr>
              <a:t>appear </a:t>
            </a:r>
            <a:r>
              <a:rPr sz="2100" spc="-26" dirty="0">
                <a:latin typeface="Arial"/>
                <a:cs typeface="Arial"/>
              </a:rPr>
              <a:t>in </a:t>
            </a:r>
            <a:r>
              <a:rPr sz="2100" spc="-30" dirty="0">
                <a:latin typeface="Arial"/>
                <a:cs typeface="Arial"/>
              </a:rPr>
              <a:t>different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90" dirty="0">
                <a:latin typeface="Arial"/>
                <a:cs typeface="Arial"/>
              </a:rPr>
              <a:t>regions.</a:t>
            </a:r>
            <a:endParaRPr sz="2100">
              <a:latin typeface="Arial"/>
              <a:cs typeface="Arial"/>
            </a:endParaRPr>
          </a:p>
          <a:p>
            <a:pPr marL="3733324" marR="693896" indent="178118">
              <a:spcBef>
                <a:spcPts val="1553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“upper-left  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beak”</a:t>
            </a:r>
            <a:r>
              <a:rPr spc="-1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8" dirty="0">
                <a:solidFill>
                  <a:srgbClr val="FFFFFF"/>
                </a:solidFill>
                <a:latin typeface="Arial"/>
                <a:cs typeface="Arial"/>
              </a:rPr>
              <a:t>detector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2914650">
              <a:spcBef>
                <a:spcPts val="4"/>
              </a:spcBef>
            </a:pPr>
            <a:r>
              <a:rPr spc="-127" dirty="0">
                <a:latin typeface="Arial"/>
                <a:cs typeface="Arial"/>
              </a:rPr>
              <a:t>Do </a:t>
            </a:r>
            <a:r>
              <a:rPr spc="-60" dirty="0">
                <a:latin typeface="Arial"/>
                <a:cs typeface="Arial"/>
              </a:rPr>
              <a:t>almost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131" dirty="0">
                <a:latin typeface="Arial"/>
                <a:cs typeface="Arial"/>
              </a:rPr>
              <a:t>same</a:t>
            </a:r>
            <a:r>
              <a:rPr spc="-214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thing</a:t>
            </a:r>
            <a:endParaRPr>
              <a:latin typeface="Arial"/>
              <a:cs typeface="Arial"/>
            </a:endParaRPr>
          </a:p>
          <a:p>
            <a:pPr marL="3699510">
              <a:spcBef>
                <a:spcPts val="206"/>
              </a:spcBef>
            </a:pPr>
            <a:r>
              <a:rPr spc="-124" dirty="0">
                <a:latin typeface="Arial"/>
                <a:cs typeface="Arial"/>
              </a:rPr>
              <a:t>They </a:t>
            </a:r>
            <a:r>
              <a:rPr spc="-116" dirty="0">
                <a:latin typeface="Arial"/>
                <a:cs typeface="Arial"/>
              </a:rPr>
              <a:t>can </a:t>
            </a:r>
            <a:r>
              <a:rPr spc="-124" dirty="0">
                <a:latin typeface="Arial"/>
                <a:cs typeface="Arial"/>
              </a:rPr>
              <a:t>use </a:t>
            </a:r>
            <a:r>
              <a:rPr spc="-19"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spc="-131" dirty="0">
                <a:latin typeface="Arial"/>
                <a:cs typeface="Arial"/>
              </a:rPr>
              <a:t>same</a:t>
            </a:r>
            <a:endParaRPr>
              <a:latin typeface="Arial"/>
              <a:cs typeface="Arial"/>
            </a:endParaRPr>
          </a:p>
          <a:p>
            <a:pPr marL="3699510"/>
            <a:r>
              <a:rPr spc="-71" dirty="0">
                <a:latin typeface="Arial"/>
                <a:cs typeface="Arial"/>
              </a:rPr>
              <a:t>set </a:t>
            </a:r>
            <a:r>
              <a:rPr spc="-4" dirty="0">
                <a:latin typeface="Arial"/>
                <a:cs typeface="Arial"/>
              </a:rPr>
              <a:t>of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71" dirty="0">
                <a:latin typeface="Arial"/>
                <a:cs typeface="Arial"/>
              </a:rPr>
              <a:t>parameters.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91406" y="2825497"/>
            <a:ext cx="171450" cy="1006316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0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Convolutions and Filters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09" y="1047548"/>
            <a:ext cx="8585791" cy="33530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purpose of Convolution is to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input image/text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preserves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relationship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pixels by learning image features using small squares of input 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preserves the semantic relationship between words by learning text features using small part of input data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DCF95-2D00-4009-9C3F-32C198D052E4}"/>
              </a:ext>
            </a:extLst>
          </p:cNvPr>
          <p:cNvSpPr txBox="1"/>
          <p:nvPr/>
        </p:nvSpPr>
        <p:spPr>
          <a:xfrm>
            <a:off x="228600" y="462915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https://ujjwalkarn.me/2016/08/11/intuitive-explanation-convnets/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333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3656" y="459753"/>
            <a:ext cx="442234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5" dirty="0"/>
              <a:t>Why CNN </a:t>
            </a:r>
            <a:r>
              <a:rPr spc="-169" dirty="0"/>
              <a:t>for</a:t>
            </a:r>
            <a:r>
              <a:rPr spc="-649" dirty="0"/>
              <a:t> </a:t>
            </a:r>
            <a:r>
              <a:rPr spc="-15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859660" y="2193416"/>
            <a:ext cx="2502027" cy="1695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5997321" y="2575178"/>
            <a:ext cx="1317879" cy="892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440555" y="2720341"/>
            <a:ext cx="1395889" cy="602456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440555" y="2720341"/>
            <a:ext cx="1395889" cy="602456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673657" y="1194930"/>
            <a:ext cx="5518309" cy="13342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75" marR="3810" indent="-180975">
              <a:lnSpc>
                <a:spcPct val="146700"/>
              </a:lnSpc>
              <a:spcBef>
                <a:spcPts val="75"/>
              </a:spcBef>
              <a:buChar char="•"/>
              <a:tabLst>
                <a:tab pos="180975" algn="l"/>
              </a:tabLst>
            </a:pPr>
            <a:r>
              <a:rPr sz="2100" spc="-127" dirty="0">
                <a:latin typeface="Arial"/>
                <a:cs typeface="Arial"/>
              </a:rPr>
              <a:t>Subsampling </a:t>
            </a:r>
            <a:r>
              <a:rPr sz="2100" spc="-26" dirty="0">
                <a:latin typeface="Arial"/>
                <a:cs typeface="Arial"/>
              </a:rPr>
              <a:t>the </a:t>
            </a:r>
            <a:r>
              <a:rPr sz="2100" spc="-101" dirty="0">
                <a:latin typeface="Arial"/>
                <a:cs typeface="Arial"/>
              </a:rPr>
              <a:t>pixels </a:t>
            </a:r>
            <a:r>
              <a:rPr sz="2100" spc="4" dirty="0">
                <a:latin typeface="Arial"/>
                <a:cs typeface="Arial"/>
              </a:rPr>
              <a:t>will </a:t>
            </a:r>
            <a:r>
              <a:rPr sz="2100" spc="-8" dirty="0">
                <a:latin typeface="Arial"/>
                <a:cs typeface="Arial"/>
              </a:rPr>
              <a:t>not </a:t>
            </a:r>
            <a:r>
              <a:rPr sz="2100" spc="-131" dirty="0">
                <a:latin typeface="Arial"/>
                <a:cs typeface="Arial"/>
              </a:rPr>
              <a:t>change </a:t>
            </a:r>
            <a:r>
              <a:rPr sz="2100" spc="-26" dirty="0">
                <a:latin typeface="Arial"/>
                <a:cs typeface="Arial"/>
              </a:rPr>
              <a:t>the</a:t>
            </a:r>
            <a:r>
              <a:rPr sz="2100" spc="-315" dirty="0">
                <a:latin typeface="Arial"/>
                <a:cs typeface="Arial"/>
              </a:rPr>
              <a:t> </a:t>
            </a:r>
            <a:r>
              <a:rPr sz="2100" spc="-49" dirty="0">
                <a:latin typeface="Arial"/>
                <a:cs typeface="Arial"/>
              </a:rPr>
              <a:t>object  </a:t>
            </a:r>
            <a:r>
              <a:rPr sz="2100" spc="-34" dirty="0">
                <a:latin typeface="Arial"/>
                <a:cs typeface="Arial"/>
              </a:rPr>
              <a:t>bird</a:t>
            </a:r>
            <a:endParaRPr sz="2100">
              <a:latin typeface="Arial"/>
              <a:cs typeface="Arial"/>
            </a:endParaRPr>
          </a:p>
          <a:p>
            <a:pPr marR="314801" algn="r">
              <a:spcBef>
                <a:spcPts val="382"/>
              </a:spcBef>
            </a:pPr>
            <a:r>
              <a:rPr sz="2100" spc="-41" dirty="0">
                <a:latin typeface="Arial"/>
                <a:cs typeface="Arial"/>
              </a:rPr>
              <a:t>b</a:t>
            </a:r>
            <a:r>
              <a:rPr sz="2100" spc="-26" dirty="0">
                <a:latin typeface="Arial"/>
                <a:cs typeface="Arial"/>
              </a:rPr>
              <a:t>i</a:t>
            </a:r>
            <a:r>
              <a:rPr sz="2100" dirty="0">
                <a:latin typeface="Arial"/>
                <a:cs typeface="Arial"/>
              </a:rPr>
              <a:t>r</a:t>
            </a:r>
            <a:r>
              <a:rPr sz="2100" spc="-68" dirty="0">
                <a:latin typeface="Arial"/>
                <a:cs typeface="Arial"/>
              </a:rPr>
              <a:t>d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7271" y="3327368"/>
            <a:ext cx="5836919" cy="150441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802481" algn="ctr">
              <a:spcBef>
                <a:spcPts val="71"/>
              </a:spcBef>
            </a:pPr>
            <a:r>
              <a:rPr sz="2100" spc="-109" dirty="0">
                <a:solidFill>
                  <a:srgbClr val="FF0000"/>
                </a:solidFill>
                <a:latin typeface="Arial"/>
                <a:cs typeface="Arial"/>
              </a:rPr>
              <a:t>subsampling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9525">
              <a:spcBef>
                <a:spcPts val="1504"/>
              </a:spcBef>
            </a:pPr>
            <a:r>
              <a:rPr spc="-135" dirty="0">
                <a:latin typeface="Arial"/>
                <a:cs typeface="Arial"/>
              </a:rPr>
              <a:t>We </a:t>
            </a:r>
            <a:r>
              <a:rPr spc="-116" dirty="0">
                <a:latin typeface="Arial"/>
                <a:cs typeface="Arial"/>
              </a:rPr>
              <a:t>can </a:t>
            </a:r>
            <a:r>
              <a:rPr spc="-101" dirty="0">
                <a:latin typeface="Arial"/>
                <a:cs typeface="Arial"/>
              </a:rPr>
              <a:t>subsample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86" dirty="0">
                <a:latin typeface="Arial"/>
                <a:cs typeface="Arial"/>
              </a:rPr>
              <a:t>pixels </a:t>
            </a:r>
            <a:r>
              <a:rPr spc="15" dirty="0">
                <a:latin typeface="Arial"/>
                <a:cs typeface="Arial"/>
              </a:rPr>
              <a:t>to </a:t>
            </a:r>
            <a:r>
              <a:rPr spc="-113" dirty="0">
                <a:latin typeface="Arial"/>
                <a:cs typeface="Arial"/>
              </a:rPr>
              <a:t>make </a:t>
            </a:r>
            <a:r>
              <a:rPr spc="-94" dirty="0">
                <a:latin typeface="Arial"/>
                <a:cs typeface="Arial"/>
              </a:rPr>
              <a:t>image</a:t>
            </a:r>
            <a:r>
              <a:rPr spc="-251" dirty="0">
                <a:latin typeface="Arial"/>
                <a:cs typeface="Arial"/>
              </a:rPr>
              <a:t> </a:t>
            </a:r>
            <a:r>
              <a:rPr spc="-68" dirty="0">
                <a:latin typeface="Arial"/>
                <a:cs typeface="Arial"/>
              </a:rPr>
              <a:t>smaller</a:t>
            </a:r>
            <a:endParaRPr>
              <a:latin typeface="Arial"/>
              <a:cs typeface="Arial"/>
            </a:endParaRPr>
          </a:p>
          <a:p>
            <a:pPr marL="821531" algn="ctr">
              <a:spcBef>
                <a:spcPts val="848"/>
              </a:spcBef>
            </a:pPr>
            <a:r>
              <a:rPr spc="-188" dirty="0">
                <a:latin typeface="Arial"/>
                <a:cs typeface="Arial"/>
              </a:rPr>
              <a:t>Less </a:t>
            </a:r>
            <a:r>
              <a:rPr spc="-75" dirty="0">
                <a:latin typeface="Arial"/>
                <a:cs typeface="Arial"/>
              </a:rPr>
              <a:t>parameters </a:t>
            </a:r>
            <a:r>
              <a:rPr spc="-8" dirty="0">
                <a:latin typeface="Arial"/>
                <a:cs typeface="Arial"/>
              </a:rPr>
              <a:t>for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34" dirty="0">
                <a:latin typeface="Arial"/>
                <a:cs typeface="Arial"/>
              </a:rPr>
              <a:t>network </a:t>
            </a:r>
            <a:r>
              <a:rPr spc="15" dirty="0">
                <a:latin typeface="Arial"/>
                <a:cs typeface="Arial"/>
              </a:rPr>
              <a:t>to </a:t>
            </a:r>
            <a:r>
              <a:rPr spc="-109" dirty="0">
                <a:latin typeface="Arial"/>
                <a:cs typeface="Arial"/>
              </a:rPr>
              <a:t>process </a:t>
            </a:r>
            <a:r>
              <a:rPr spc="-23" dirty="0">
                <a:latin typeface="Arial"/>
                <a:cs typeface="Arial"/>
              </a:rPr>
              <a:t>the</a:t>
            </a:r>
            <a:r>
              <a:rPr spc="-330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59660" y="4515992"/>
            <a:ext cx="690563" cy="362426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1859660" y="4515992"/>
            <a:ext cx="690563" cy="362426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1" y="459753"/>
            <a:ext cx="361532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195" dirty="0"/>
              <a:t>The </a:t>
            </a:r>
            <a:r>
              <a:rPr spc="-143" dirty="0"/>
              <a:t>whole</a:t>
            </a:r>
            <a:r>
              <a:rPr spc="-353" dirty="0"/>
              <a:t> </a:t>
            </a:r>
            <a:r>
              <a:rPr spc="-71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224664" y="1780818"/>
            <a:ext cx="1211808" cy="228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660779" y="2759202"/>
            <a:ext cx="2268855" cy="71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607058" y="2723768"/>
            <a:ext cx="2374011" cy="84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705356" y="2788919"/>
            <a:ext cx="2179701" cy="622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705357" y="2799302"/>
            <a:ext cx="217979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3820" marR="80486" indent="261461">
              <a:spcBef>
                <a:spcPts val="75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Fully 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Connected 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Feedforward</a:t>
            </a:r>
            <a:r>
              <a:rPr spc="-1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4347" y="144017"/>
            <a:ext cx="1328165" cy="902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337530" y="1289876"/>
            <a:ext cx="10629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1" dirty="0">
                <a:latin typeface="Arial"/>
                <a:cs typeface="Arial"/>
              </a:rPr>
              <a:t>cat </a:t>
            </a:r>
            <a:r>
              <a:rPr spc="-90" dirty="0">
                <a:latin typeface="Arial"/>
                <a:cs typeface="Arial"/>
              </a:rPr>
              <a:t>dog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563" dirty="0">
                <a:latin typeface="Arial"/>
                <a:cs typeface="Arial"/>
              </a:rPr>
              <a:t>……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6059" y="1417320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989194" y="1419606"/>
            <a:ext cx="1484757" cy="569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080635" y="1447037"/>
            <a:ext cx="1301876" cy="417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036059" y="2242567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980050" y="2244852"/>
            <a:ext cx="1501902" cy="5692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080635" y="2272283"/>
            <a:ext cx="1301876" cy="4171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080635" y="1494664"/>
            <a:ext cx="1302067" cy="11406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950">
              <a:latin typeface="Times New Roman"/>
              <a:cs typeface="Times New Roman"/>
            </a:endParaRPr>
          </a:p>
          <a:p>
            <a:pPr marL="81915">
              <a:spcBef>
                <a:spcPts val="4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6059" y="3043809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989194" y="3046095"/>
            <a:ext cx="1484757" cy="569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5080635" y="3073527"/>
            <a:ext cx="1301876" cy="41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5080635" y="3121343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36059" y="3818763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980050" y="3821049"/>
            <a:ext cx="1501902" cy="5692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080635" y="3848482"/>
            <a:ext cx="1301876" cy="41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591306" y="4512565"/>
            <a:ext cx="1257300" cy="433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714751" y="4477132"/>
            <a:ext cx="1010411" cy="5692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635884" y="4542282"/>
            <a:ext cx="1168145" cy="3451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3635884" y="3896068"/>
            <a:ext cx="2747009" cy="961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26381">
              <a:spcBef>
                <a:spcPts val="75"/>
              </a:spcBef>
            </a:pPr>
            <a:r>
              <a:rPr spc="-79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588">
              <a:latin typeface="Times New Roman"/>
              <a:cs typeface="Times New Roman"/>
            </a:endParaRPr>
          </a:p>
          <a:p>
            <a:pPr marL="260509"/>
            <a:r>
              <a:rPr spc="-64" dirty="0">
                <a:solidFill>
                  <a:srgbClr val="FFFFFF"/>
                </a:solidFill>
                <a:latin typeface="Arial"/>
                <a:cs typeface="Arial"/>
              </a:rPr>
              <a:t>Flatten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6771704" y="2571331"/>
            <a:ext cx="109680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>
                <a:latin typeface="Arial"/>
                <a:cs typeface="Arial"/>
              </a:rPr>
              <a:t>Can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repeat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4"/>
              </a:spcBef>
            </a:pPr>
            <a:r>
              <a:rPr spc="-94" dirty="0">
                <a:latin typeface="Arial"/>
                <a:cs typeface="Arial"/>
              </a:rPr>
              <a:t>many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times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12802" y="1355026"/>
            <a:ext cx="251460" cy="3036094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95" y="3314700"/>
            <a:ext cx="3129534" cy="701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453895" y="3314700"/>
            <a:ext cx="3129915" cy="701993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458467" y="1284732"/>
            <a:ext cx="3129534" cy="1780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458467" y="1284732"/>
            <a:ext cx="3129915" cy="1781175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1" y="459753"/>
            <a:ext cx="338672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195" dirty="0"/>
              <a:t>The </a:t>
            </a:r>
            <a:r>
              <a:rPr spc="-143" dirty="0"/>
              <a:t>whole</a:t>
            </a:r>
            <a:r>
              <a:rPr spc="-353" dirty="0"/>
              <a:t> </a:t>
            </a:r>
            <a:r>
              <a:rPr spc="-71" dirty="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5054347" y="144017"/>
            <a:ext cx="1328165" cy="902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036059" y="1417320"/>
            <a:ext cx="1391030" cy="5052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989194" y="1419606"/>
            <a:ext cx="1484757" cy="569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080635" y="1447037"/>
            <a:ext cx="1301876" cy="417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5080635" y="1494664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6059" y="2242567"/>
            <a:ext cx="1391030" cy="505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980050" y="2244852"/>
            <a:ext cx="1501902" cy="569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080635" y="2272283"/>
            <a:ext cx="1301876" cy="417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5080635" y="2319909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1915">
              <a:spcBef>
                <a:spcPts val="75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36059" y="3043809"/>
            <a:ext cx="1391030" cy="505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4989194" y="3046095"/>
            <a:ext cx="1484757" cy="5692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5080635" y="3073527"/>
            <a:ext cx="1301876" cy="41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5080635" y="3121343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36059" y="3818763"/>
            <a:ext cx="1391030" cy="5052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4980050" y="3821049"/>
            <a:ext cx="1501902" cy="5692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080635" y="3848482"/>
            <a:ext cx="1301876" cy="41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3591306" y="4512565"/>
            <a:ext cx="1257300" cy="4331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714751" y="4477132"/>
            <a:ext cx="1010411" cy="5692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635884" y="4542282"/>
            <a:ext cx="1168145" cy="3451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635884" y="4552874"/>
            <a:ext cx="116824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0509">
              <a:spcBef>
                <a:spcPts val="75"/>
              </a:spcBef>
            </a:pPr>
            <a:r>
              <a:rPr spc="-64" dirty="0">
                <a:solidFill>
                  <a:srgbClr val="FFFFFF"/>
                </a:solidFill>
                <a:latin typeface="Arial"/>
                <a:cs typeface="Arial"/>
              </a:rPr>
              <a:t>Flatten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 txBox="1"/>
          <p:nvPr/>
        </p:nvSpPr>
        <p:spPr>
          <a:xfrm>
            <a:off x="6771704" y="2571331"/>
            <a:ext cx="109680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>
                <a:latin typeface="Arial"/>
                <a:cs typeface="Arial"/>
              </a:rPr>
              <a:t>Can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repeat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4"/>
              </a:spcBef>
            </a:pPr>
            <a:r>
              <a:rPr spc="-94" dirty="0">
                <a:latin typeface="Arial"/>
                <a:cs typeface="Arial"/>
              </a:rPr>
              <a:t>many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times</a:t>
            </a:r>
            <a:endParaRPr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12802" y="1355026"/>
            <a:ext cx="251460" cy="3036094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1458467" y="1407128"/>
            <a:ext cx="312515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0994" marR="30956" indent="-257175">
              <a:spcBef>
                <a:spcPts val="75"/>
              </a:spcBef>
              <a:buFont typeface="Wingdings"/>
              <a:buChar char=""/>
              <a:tabLst>
                <a:tab pos="331469" algn="l"/>
              </a:tabLst>
            </a:pPr>
            <a:r>
              <a:rPr spc="-153" dirty="0">
                <a:latin typeface="Arial"/>
                <a:cs typeface="Arial"/>
              </a:rPr>
              <a:t>Some </a:t>
            </a:r>
            <a:r>
              <a:rPr spc="-49" dirty="0">
                <a:latin typeface="Arial"/>
                <a:cs typeface="Arial"/>
              </a:rPr>
              <a:t>patterns </a:t>
            </a:r>
            <a:r>
              <a:rPr spc="-83" dirty="0">
                <a:latin typeface="Arial"/>
                <a:cs typeface="Arial"/>
              </a:rPr>
              <a:t>are </a:t>
            </a:r>
            <a:r>
              <a:rPr spc="-79" dirty="0">
                <a:latin typeface="Arial"/>
                <a:cs typeface="Arial"/>
              </a:rPr>
              <a:t>much  </a:t>
            </a:r>
            <a:r>
              <a:rPr spc="-68" dirty="0">
                <a:latin typeface="Arial"/>
                <a:cs typeface="Arial"/>
              </a:rPr>
              <a:t>smaller </a:t>
            </a:r>
            <a:r>
              <a:rPr spc="-38" dirty="0">
                <a:latin typeface="Arial"/>
                <a:cs typeface="Arial"/>
              </a:rPr>
              <a:t>than </a:t>
            </a:r>
            <a:r>
              <a:rPr spc="-19" dirty="0">
                <a:latin typeface="Arial"/>
                <a:cs typeface="Arial"/>
              </a:rPr>
              <a:t>the </a:t>
            </a:r>
            <a:r>
              <a:rPr spc="-45" dirty="0">
                <a:latin typeface="Arial"/>
                <a:cs typeface="Arial"/>
              </a:rPr>
              <a:t>whole</a:t>
            </a:r>
            <a:r>
              <a:rPr spc="-323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58467" y="2434456"/>
            <a:ext cx="312515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9085" indent="-214789">
              <a:spcBef>
                <a:spcPts val="75"/>
              </a:spcBef>
              <a:buFont typeface="Wingdings"/>
              <a:buChar char=""/>
              <a:tabLst>
                <a:tab pos="299561" algn="l"/>
              </a:tabLst>
            </a:pPr>
            <a:r>
              <a:rPr spc="-131" dirty="0">
                <a:latin typeface="Arial"/>
                <a:cs typeface="Arial"/>
              </a:rPr>
              <a:t>The </a:t>
            </a:r>
            <a:r>
              <a:rPr spc="-127" dirty="0">
                <a:latin typeface="Arial"/>
                <a:cs typeface="Arial"/>
              </a:rPr>
              <a:t>same </a:t>
            </a:r>
            <a:r>
              <a:rPr spc="-49" dirty="0">
                <a:latin typeface="Arial"/>
                <a:cs typeface="Arial"/>
              </a:rPr>
              <a:t>patterns </a:t>
            </a:r>
            <a:r>
              <a:rPr spc="-79" dirty="0">
                <a:latin typeface="Arial"/>
                <a:cs typeface="Arial"/>
              </a:rPr>
              <a:t>appear</a:t>
            </a:r>
            <a:r>
              <a:rPr spc="-109" dirty="0">
                <a:latin typeface="Arial"/>
                <a:cs typeface="Arial"/>
              </a:rPr>
              <a:t> </a:t>
            </a:r>
            <a:r>
              <a:rPr spc="-23" dirty="0">
                <a:latin typeface="Arial"/>
                <a:cs typeface="Arial"/>
              </a:rPr>
              <a:t>in</a:t>
            </a:r>
            <a:endParaRPr>
              <a:latin typeface="Arial"/>
              <a:cs typeface="Arial"/>
            </a:endParaRPr>
          </a:p>
          <a:p>
            <a:pPr marL="299085">
              <a:spcBef>
                <a:spcPts val="4"/>
              </a:spcBef>
            </a:pPr>
            <a:r>
              <a:rPr spc="-23" dirty="0">
                <a:latin typeface="Arial"/>
                <a:cs typeface="Arial"/>
              </a:rPr>
              <a:t>different</a:t>
            </a:r>
            <a:r>
              <a:rPr spc="-94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regions.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58467" y="3427000"/>
            <a:ext cx="4924425" cy="7604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7182" marR="2115503" indent="-214789">
              <a:spcBef>
                <a:spcPts val="75"/>
              </a:spcBef>
              <a:buFont typeface="Wingdings"/>
              <a:buChar char=""/>
              <a:tabLst>
                <a:tab pos="317659" algn="l"/>
              </a:tabLst>
            </a:pPr>
            <a:r>
              <a:rPr spc="-109" dirty="0">
                <a:latin typeface="Arial"/>
                <a:cs typeface="Arial"/>
              </a:rPr>
              <a:t>Subsampling </a:t>
            </a:r>
            <a:r>
              <a:rPr spc="-23" dirty="0">
                <a:latin typeface="Arial"/>
                <a:cs typeface="Arial"/>
              </a:rPr>
              <a:t>the </a:t>
            </a:r>
            <a:r>
              <a:rPr spc="-86" dirty="0">
                <a:latin typeface="Arial"/>
                <a:cs typeface="Arial"/>
              </a:rPr>
              <a:t>pixels</a:t>
            </a:r>
            <a:r>
              <a:rPr spc="-169" dirty="0">
                <a:latin typeface="Arial"/>
                <a:cs typeface="Arial"/>
              </a:rPr>
              <a:t> </a:t>
            </a:r>
            <a:r>
              <a:rPr spc="4" dirty="0">
                <a:latin typeface="Arial"/>
                <a:cs typeface="Arial"/>
              </a:rPr>
              <a:t>will  </a:t>
            </a:r>
            <a:r>
              <a:rPr spc="-8" dirty="0">
                <a:latin typeface="Arial"/>
                <a:cs typeface="Arial"/>
              </a:rPr>
              <a:t>not </a:t>
            </a:r>
            <a:r>
              <a:rPr spc="-113" dirty="0">
                <a:latin typeface="Arial"/>
                <a:cs typeface="Arial"/>
              </a:rPr>
              <a:t>change </a:t>
            </a:r>
            <a:r>
              <a:rPr spc="-23" dirty="0">
                <a:latin typeface="Arial"/>
                <a:cs typeface="Arial"/>
              </a:rPr>
              <a:t>the</a:t>
            </a:r>
            <a:r>
              <a:rPr spc="-188" dirty="0">
                <a:latin typeface="Arial"/>
                <a:cs typeface="Arial"/>
              </a:rPr>
              <a:t> </a:t>
            </a:r>
            <a:r>
              <a:rPr spc="-41" dirty="0">
                <a:latin typeface="Arial"/>
                <a:cs typeface="Arial"/>
              </a:rPr>
              <a:t>object</a:t>
            </a:r>
            <a:endParaRPr>
              <a:latin typeface="Arial"/>
              <a:cs typeface="Arial"/>
            </a:endParaRPr>
          </a:p>
          <a:p>
            <a:pPr marR="74295" algn="r">
              <a:lnSpc>
                <a:spcPts val="1534"/>
              </a:lnSpc>
            </a:pPr>
            <a:r>
              <a:rPr spc="-79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88573" y="1646968"/>
            <a:ext cx="502444" cy="52959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4584287" y="2175700"/>
            <a:ext cx="509588" cy="111252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4577619" y="2475357"/>
            <a:ext cx="516255" cy="1190149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4584002" y="3666172"/>
            <a:ext cx="505301" cy="402908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1354456" y="1041273"/>
            <a:ext cx="1185386" cy="379571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1354456" y="1041273"/>
            <a:ext cx="1185386" cy="379571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1362075" y="1045845"/>
            <a:ext cx="1177290" cy="24061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3814" rIns="0" bIns="0" rtlCol="0">
            <a:spAutoFit/>
          </a:bodyPr>
          <a:lstStyle/>
          <a:p>
            <a:pPr marL="96679">
              <a:lnSpc>
                <a:spcPts val="1598"/>
              </a:lnSpc>
              <a:spcBef>
                <a:spcPts val="266"/>
              </a:spcBef>
            </a:pP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59027" y="2057401"/>
            <a:ext cx="1186815" cy="379571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1359027" y="2057401"/>
            <a:ext cx="1186815" cy="379571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 txBox="1"/>
          <p:nvPr/>
        </p:nvSpPr>
        <p:spPr>
          <a:xfrm>
            <a:off x="1458468" y="2061972"/>
            <a:ext cx="1080611" cy="31066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3338" rIns="0" bIns="0" rtlCol="0">
            <a:spAutoFit/>
          </a:bodyPr>
          <a:lstStyle/>
          <a:p>
            <a:pPr marL="5239">
              <a:spcBef>
                <a:spcPts val="263"/>
              </a:spcBef>
            </a:pP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59027" y="3052953"/>
            <a:ext cx="1186815" cy="379571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1359027" y="3052953"/>
            <a:ext cx="1186815" cy="379571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1362075" y="3067812"/>
            <a:ext cx="1177290" cy="24157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3336" rIns="0" bIns="0" rtlCol="0">
            <a:spAutoFit/>
          </a:bodyPr>
          <a:lstStyle/>
          <a:p>
            <a:pPr marL="101441">
              <a:lnSpc>
                <a:spcPts val="1740"/>
              </a:lnSpc>
              <a:spcBef>
                <a:spcPts val="184"/>
              </a:spcBef>
            </a:pP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459753"/>
            <a:ext cx="369152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195" dirty="0"/>
              <a:t>The </a:t>
            </a:r>
            <a:r>
              <a:rPr spc="-143" dirty="0"/>
              <a:t>whole</a:t>
            </a:r>
            <a:r>
              <a:rPr spc="-353" dirty="0"/>
              <a:t> </a:t>
            </a:r>
            <a:r>
              <a:rPr spc="-71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224664" y="1780818"/>
            <a:ext cx="1211808" cy="228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660779" y="2759202"/>
            <a:ext cx="2268855" cy="71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607058" y="2723768"/>
            <a:ext cx="2374011" cy="84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705356" y="2788919"/>
            <a:ext cx="2179701" cy="622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705357" y="2799302"/>
            <a:ext cx="217979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3820" marR="80486" indent="261461">
              <a:spcBef>
                <a:spcPts val="75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Fully 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Connected 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Feedforward</a:t>
            </a:r>
            <a:r>
              <a:rPr spc="-1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4347" y="144017"/>
            <a:ext cx="1328165" cy="902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337530" y="1289876"/>
            <a:ext cx="10629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1" dirty="0">
                <a:latin typeface="Arial"/>
                <a:cs typeface="Arial"/>
              </a:rPr>
              <a:t>cat </a:t>
            </a:r>
            <a:r>
              <a:rPr spc="-90" dirty="0">
                <a:latin typeface="Arial"/>
                <a:cs typeface="Arial"/>
              </a:rPr>
              <a:t>dog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563" dirty="0">
                <a:latin typeface="Arial"/>
                <a:cs typeface="Arial"/>
              </a:rPr>
              <a:t>……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6059" y="1417320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989194" y="1419606"/>
            <a:ext cx="1484757" cy="569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080635" y="1447037"/>
            <a:ext cx="1301876" cy="417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036059" y="2242567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980050" y="2244852"/>
            <a:ext cx="1501902" cy="5692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080635" y="2272283"/>
            <a:ext cx="1301876" cy="4171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080635" y="1494664"/>
            <a:ext cx="1302067" cy="11406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950">
              <a:latin typeface="Times New Roman"/>
              <a:cs typeface="Times New Roman"/>
            </a:endParaRPr>
          </a:p>
          <a:p>
            <a:pPr marL="81915">
              <a:spcBef>
                <a:spcPts val="4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6059" y="3043809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989194" y="3046095"/>
            <a:ext cx="1484757" cy="569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5080635" y="3073527"/>
            <a:ext cx="1301876" cy="41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5080635" y="3121343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36059" y="3818763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980050" y="3821049"/>
            <a:ext cx="1501902" cy="5692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080635" y="3848482"/>
            <a:ext cx="1301876" cy="41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591306" y="4512565"/>
            <a:ext cx="1257300" cy="433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714751" y="4477132"/>
            <a:ext cx="1010411" cy="5692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635884" y="4542282"/>
            <a:ext cx="1168145" cy="3451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3635884" y="3896068"/>
            <a:ext cx="2747009" cy="961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26381">
              <a:spcBef>
                <a:spcPts val="75"/>
              </a:spcBef>
            </a:pPr>
            <a:r>
              <a:rPr spc="-79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588">
              <a:latin typeface="Times New Roman"/>
              <a:cs typeface="Times New Roman"/>
            </a:endParaRPr>
          </a:p>
          <a:p>
            <a:pPr marL="260509"/>
            <a:r>
              <a:rPr spc="-64" dirty="0">
                <a:solidFill>
                  <a:srgbClr val="FFFFFF"/>
                </a:solidFill>
                <a:latin typeface="Arial"/>
                <a:cs typeface="Arial"/>
              </a:rPr>
              <a:t>Flatten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6771704" y="2571331"/>
            <a:ext cx="109680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>
                <a:latin typeface="Arial"/>
                <a:cs typeface="Arial"/>
              </a:rPr>
              <a:t>Can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repeat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4"/>
              </a:spcBef>
            </a:pPr>
            <a:r>
              <a:rPr spc="-94" dirty="0">
                <a:latin typeface="Arial"/>
                <a:cs typeface="Arial"/>
              </a:rPr>
              <a:t>many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times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12802" y="1355026"/>
            <a:ext cx="251460" cy="3036094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020057" y="1397889"/>
            <a:ext cx="1392554" cy="522446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034915" y="3020950"/>
            <a:ext cx="1393508" cy="522446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9753"/>
            <a:ext cx="4119201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1" dirty="0"/>
              <a:t>CNN </a:t>
            </a:r>
            <a:r>
              <a:rPr spc="431" dirty="0"/>
              <a:t>–</a:t>
            </a:r>
            <a:r>
              <a:rPr spc="-461" dirty="0"/>
              <a:t> </a:t>
            </a:r>
            <a:r>
              <a:rPr spc="-146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77072" y="1794509"/>
          <a:ext cx="2154556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52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25732" y="4052698"/>
            <a:ext cx="10672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latin typeface="Arial"/>
                <a:cs typeface="Arial"/>
              </a:rPr>
              <a:t>6 </a:t>
            </a:r>
            <a:r>
              <a:rPr spc="-124" dirty="0">
                <a:latin typeface="Arial"/>
                <a:cs typeface="Arial"/>
              </a:rPr>
              <a:t>x </a:t>
            </a:r>
            <a:r>
              <a:rPr spc="-90" dirty="0">
                <a:latin typeface="Arial"/>
                <a:cs typeface="Arial"/>
              </a:rPr>
              <a:t>6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83207" y="1546859"/>
          <a:ext cx="1217295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83207" y="2765393"/>
          <a:ext cx="1217295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95" dirty="0"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365652" y="3916681"/>
            <a:ext cx="538609" cy="39862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2066"/>
              </a:lnSpc>
            </a:pPr>
            <a:r>
              <a:rPr sz="2100" b="1" dirty="0">
                <a:latin typeface="Trebuchet MS"/>
                <a:cs typeface="Trebuchet MS"/>
              </a:rPr>
              <a:t>……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3211" y="764095"/>
            <a:ext cx="248650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b="1" spc="-113" dirty="0">
                <a:solidFill>
                  <a:srgbClr val="FF0000"/>
                </a:solidFill>
                <a:latin typeface="Trebuchet MS"/>
                <a:cs typeface="Trebuchet MS"/>
              </a:rPr>
              <a:t>Those </a:t>
            </a:r>
            <a:r>
              <a:rPr b="1" spc="-116" dirty="0">
                <a:solidFill>
                  <a:srgbClr val="FF0000"/>
                </a:solidFill>
                <a:latin typeface="Trebuchet MS"/>
                <a:cs typeface="Trebuchet MS"/>
              </a:rPr>
              <a:t>are </a:t>
            </a:r>
            <a:r>
              <a:rPr b="1" spc="-113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b="1" spc="-105" dirty="0">
                <a:solidFill>
                  <a:srgbClr val="FF0000"/>
                </a:solidFill>
                <a:latin typeface="Trebuchet MS"/>
                <a:cs typeface="Trebuchet MS"/>
              </a:rPr>
              <a:t>network  </a:t>
            </a:r>
            <a:r>
              <a:rPr b="1" spc="-109" dirty="0">
                <a:solidFill>
                  <a:srgbClr val="FF0000"/>
                </a:solidFill>
                <a:latin typeface="Trebuchet MS"/>
                <a:cs typeface="Trebuchet MS"/>
              </a:rPr>
              <a:t>parameters </a:t>
            </a:r>
            <a:r>
              <a:rPr b="1" spc="-83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b="1" spc="-105" dirty="0">
                <a:solidFill>
                  <a:srgbClr val="FF0000"/>
                </a:solidFill>
                <a:latin typeface="Trebuchet MS"/>
                <a:cs typeface="Trebuchet MS"/>
              </a:rPr>
              <a:t>be</a:t>
            </a:r>
            <a:r>
              <a:rPr b="1" spc="-23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b="1" spc="-116" dirty="0">
                <a:solidFill>
                  <a:srgbClr val="FF0000"/>
                </a:solidFill>
                <a:latin typeface="Trebuchet MS"/>
                <a:cs typeface="Trebuchet MS"/>
              </a:rPr>
              <a:t>learned.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8616" y="1756791"/>
            <a:ext cx="662464" cy="18844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240" marR="3810" indent="-6191">
              <a:lnSpc>
                <a:spcPct val="125299"/>
              </a:lnSpc>
              <a:spcBef>
                <a:spcPts val="75"/>
              </a:spcBef>
            </a:pPr>
            <a:r>
              <a:rPr spc="-45" dirty="0">
                <a:latin typeface="Arial"/>
                <a:cs typeface="Arial"/>
              </a:rPr>
              <a:t>Filter</a:t>
            </a:r>
            <a:r>
              <a:rPr spc="-161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1  </a:t>
            </a:r>
            <a:r>
              <a:rPr spc="-19" dirty="0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L="15240" marR="3810" indent="-6191">
              <a:lnSpc>
                <a:spcPct val="113900"/>
              </a:lnSpc>
            </a:pPr>
            <a:r>
              <a:rPr spc="-45" dirty="0">
                <a:latin typeface="Arial"/>
                <a:cs typeface="Arial"/>
              </a:rPr>
              <a:t>Filter</a:t>
            </a:r>
            <a:r>
              <a:rPr spc="-161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2  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Matrix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13211" y="4399025"/>
            <a:ext cx="237934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172" dirty="0">
                <a:latin typeface="Arial"/>
                <a:cs typeface="Arial"/>
              </a:rPr>
              <a:t>Each </a:t>
            </a:r>
            <a:r>
              <a:rPr spc="11" dirty="0">
                <a:latin typeface="Arial"/>
                <a:cs typeface="Arial"/>
              </a:rPr>
              <a:t>filter </a:t>
            </a:r>
            <a:r>
              <a:rPr spc="-64" dirty="0">
                <a:latin typeface="Arial"/>
                <a:cs typeface="Arial"/>
              </a:rPr>
              <a:t>detects </a:t>
            </a:r>
            <a:r>
              <a:rPr spc="-143" dirty="0">
                <a:latin typeface="Arial"/>
                <a:cs typeface="Arial"/>
              </a:rPr>
              <a:t>a</a:t>
            </a:r>
            <a:r>
              <a:rPr spc="-221" dirty="0">
                <a:latin typeface="Arial"/>
                <a:cs typeface="Arial"/>
              </a:rPr>
              <a:t> </a:t>
            </a:r>
            <a:r>
              <a:rPr spc="-79" dirty="0">
                <a:latin typeface="Arial"/>
                <a:cs typeface="Arial"/>
              </a:rPr>
              <a:t>small  </a:t>
            </a:r>
            <a:r>
              <a:rPr spc="-30" dirty="0">
                <a:latin typeface="Arial"/>
                <a:cs typeface="Arial"/>
              </a:rPr>
              <a:t>pattern </a:t>
            </a:r>
            <a:r>
              <a:rPr spc="-75" dirty="0">
                <a:latin typeface="Arial"/>
                <a:cs typeface="Arial"/>
              </a:rPr>
              <a:t>(3 </a:t>
            </a:r>
            <a:r>
              <a:rPr spc="-120" dirty="0">
                <a:latin typeface="Arial"/>
                <a:cs typeface="Arial"/>
              </a:rPr>
              <a:t>x</a:t>
            </a:r>
            <a:r>
              <a:rPr spc="-206" dirty="0">
                <a:latin typeface="Arial"/>
                <a:cs typeface="Arial"/>
              </a:rPr>
              <a:t> </a:t>
            </a:r>
            <a:r>
              <a:rPr spc="-64" dirty="0">
                <a:latin typeface="Arial"/>
                <a:cs typeface="Arial"/>
              </a:rPr>
              <a:t>3).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2202" y="4510278"/>
            <a:ext cx="1185386" cy="315471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04775">
              <a:spcBef>
                <a:spcPts val="300"/>
              </a:spcBef>
            </a:pPr>
            <a:r>
              <a:rPr spc="-56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1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8" name="Shape 2008"/>
          <p:cNvGraphicFramePr/>
          <p:nvPr>
            <p:extLst/>
          </p:nvPr>
        </p:nvGraphicFramePr>
        <p:xfrm>
          <a:off x="55350" y="1891500"/>
          <a:ext cx="2297100" cy="23315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09" name="Shape 2009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0" name="Shape 2010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dash"/>
            <a:round/>
            <a:headEnd type="none" w="med" len="med"/>
            <a:tailEnd type="none" w="med" len="med"/>
          </a:ln>
        </p:spPr>
      </p:cxnSp>
      <p:graphicFrame>
        <p:nvGraphicFramePr>
          <p:cNvPr id="2011" name="Shape 2011"/>
          <p:cNvGraphicFramePr/>
          <p:nvPr>
            <p:extLst/>
          </p:nvPr>
        </p:nvGraphicFramePr>
        <p:xfrm>
          <a:off x="3200175" y="2711625"/>
          <a:ext cx="1148550" cy="1165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0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12" name="Shape 2012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Shape 2013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14" name="Shape 2014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15" name="Shape 2015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16" name="Shape 2016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graphicFrame>
        <p:nvGraphicFramePr>
          <p:cNvPr id="2017" name="Shape 2017"/>
          <p:cNvGraphicFramePr/>
          <p:nvPr>
            <p:extLst/>
          </p:nvPr>
        </p:nvGraphicFramePr>
        <p:xfrm>
          <a:off x="4937525" y="2739350"/>
          <a:ext cx="1479100" cy="1097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0</a:t>
                      </a:r>
                      <a:r>
                        <a:rPr lang="en" sz="1200" dirty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 dirty="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 dirty="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1</a:t>
                      </a:r>
                      <a:r>
                        <a:rPr lang="en" sz="1200" dirty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 dirty="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 dirty="0">
                        <a:solidFill>
                          <a:srgbClr val="99000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18" name="Shape 2018"/>
          <p:cNvCxnSpPr/>
          <p:nvPr/>
        </p:nvCxnSpPr>
        <p:spPr>
          <a:xfrm flipH="1">
            <a:off x="6464725" y="3242775"/>
            <a:ext cx="492600" cy="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graphicFrame>
        <p:nvGraphicFramePr>
          <p:cNvPr id="2019" name="Shape 2019"/>
          <p:cNvGraphicFramePr/>
          <p:nvPr>
            <p:extLst/>
          </p:nvPr>
        </p:nvGraphicFramePr>
        <p:xfrm>
          <a:off x="7005425" y="2711625"/>
          <a:ext cx="1148550" cy="1165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20" name="Shape 2020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Multiply by filter weights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Shape 2021"/>
          <p:cNvSpPr txBox="1"/>
          <p:nvPr/>
        </p:nvSpPr>
        <p:spPr>
          <a:xfrm>
            <a:off x="6923600" y="4096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Sum the Result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Shape 2022"/>
          <p:cNvSpPr txBox="1"/>
          <p:nvPr/>
        </p:nvSpPr>
        <p:spPr>
          <a:xfrm>
            <a:off x="8649695" y="2952750"/>
            <a:ext cx="4557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Shape 2023"/>
          <p:cNvCxnSpPr/>
          <p:nvPr/>
        </p:nvCxnSpPr>
        <p:spPr>
          <a:xfrm flipH="1">
            <a:off x="8189725" y="3242775"/>
            <a:ext cx="492600" cy="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E21D8091-F8FD-4CEB-8842-E7AAB4A4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Convolutions and Filters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B8C55-7F50-4E79-902A-36DCF8597A64}"/>
              </a:ext>
            </a:extLst>
          </p:cNvPr>
          <p:cNvSpPr/>
          <p:nvPr/>
        </p:nvSpPr>
        <p:spPr>
          <a:xfrm>
            <a:off x="486202" y="1165268"/>
            <a:ext cx="59298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Filters are commonly visualized with grids</a:t>
            </a:r>
          </a:p>
          <a:p>
            <a:r>
              <a:rPr lang="en-US" sz="2400" dirty="0">
                <a:latin typeface="Georgia" panose="02040502050405020303" pitchFamily="18" charset="0"/>
              </a:rPr>
              <a:t>Sliding across all image by size 3 by 3</a:t>
            </a:r>
          </a:p>
        </p:txBody>
      </p:sp>
    </p:spTree>
    <p:extLst>
      <p:ext uri="{BB962C8B-B14F-4D97-AF65-F5344CB8AC3E}">
        <p14:creationId xmlns:p14="http://schemas.microsoft.com/office/powerpoint/2010/main" val="3160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9" grpId="0" animBg="1"/>
      <p:bldP spid="2012" grpId="0"/>
      <p:bldP spid="2020" grpId="0"/>
      <p:bldP spid="2021" grpId="0"/>
      <p:bldP spid="20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3656" y="459753"/>
            <a:ext cx="4507685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71" dirty="0"/>
              <a:t>CNN </a:t>
            </a:r>
            <a:r>
              <a:rPr spc="431" dirty="0"/>
              <a:t>–</a:t>
            </a:r>
            <a:r>
              <a:rPr spc="-551" dirty="0"/>
              <a:t> </a:t>
            </a:r>
            <a:r>
              <a:rPr spc="-161" dirty="0"/>
              <a:t>Colorful </a:t>
            </a:r>
            <a:r>
              <a:rPr spc="-16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5217700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5576888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5936171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295454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654641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7013924" y="2577083"/>
            <a:ext cx="0" cy="158591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4980527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9905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99188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8567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7755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77038" y="2659094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0527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9905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9188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58567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17755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7038" y="3001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80527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39905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9188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58567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17755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7038" y="33450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80527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39905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99188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8567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17755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7038" y="3687985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80527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39905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99188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58567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17755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7038" y="40311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80527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39905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99188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8567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17755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77038" y="4374032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81194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5340382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5699665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6058947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418136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777418" y="27354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4981194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5340382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5699665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058947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6418136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6777418" y="30783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4981194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5340382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5699665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6058947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6418136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6777418" y="34212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4981194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5340382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5699665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6058947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6418136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6777418" y="376418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4981194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5340382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5699665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6058947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6418136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6777418" y="41070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4981194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5340382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5699665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/>
          <p:nvPr/>
        </p:nvSpPr>
        <p:spPr>
          <a:xfrm>
            <a:off x="6058947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9" name="object 79"/>
          <p:cNvSpPr/>
          <p:nvPr/>
        </p:nvSpPr>
        <p:spPr>
          <a:xfrm>
            <a:off x="6418136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6777418" y="4449965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5340382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/>
          <p:nvPr/>
        </p:nvSpPr>
        <p:spPr>
          <a:xfrm>
            <a:off x="5699665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3" name="object 83"/>
          <p:cNvSpPr/>
          <p:nvPr/>
        </p:nvSpPr>
        <p:spPr>
          <a:xfrm>
            <a:off x="6058947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6418136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/>
          <p:nvPr/>
        </p:nvSpPr>
        <p:spPr>
          <a:xfrm>
            <a:off x="6777418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/>
          <p:nvPr/>
        </p:nvSpPr>
        <p:spPr>
          <a:xfrm>
            <a:off x="4976431" y="307838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4976431" y="342128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4976431" y="376418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4976431" y="410708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4976431" y="444996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7136702" y="2730723"/>
            <a:ext cx="0" cy="156686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 txBox="1"/>
          <p:nvPr/>
        </p:nvSpPr>
        <p:spPr>
          <a:xfrm>
            <a:off x="5103304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462588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821966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181344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540436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99815" y="28125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103304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462588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821966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181344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540436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899815" y="31558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103304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462588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821966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181344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540436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899815" y="349872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103304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462588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821966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81344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540436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899815" y="384181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103304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462588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821966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181344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540436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899815" y="41847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103304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976431" y="4792865"/>
            <a:ext cx="16002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 txBox="1"/>
          <p:nvPr/>
        </p:nvSpPr>
        <p:spPr>
          <a:xfrm>
            <a:off x="5462588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821966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181344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540436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899815" y="4527480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136357" y="28874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0" name="object 130"/>
          <p:cNvSpPr/>
          <p:nvPr/>
        </p:nvSpPr>
        <p:spPr>
          <a:xfrm>
            <a:off x="5495640" y="28874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1" name="object 131"/>
          <p:cNvSpPr/>
          <p:nvPr/>
        </p:nvSpPr>
        <p:spPr>
          <a:xfrm>
            <a:off x="5854827" y="28874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2" name="object 132"/>
          <p:cNvSpPr/>
          <p:nvPr/>
        </p:nvSpPr>
        <p:spPr>
          <a:xfrm>
            <a:off x="6214110" y="28874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3" name="object 133"/>
          <p:cNvSpPr/>
          <p:nvPr/>
        </p:nvSpPr>
        <p:spPr>
          <a:xfrm>
            <a:off x="6573392" y="2887409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4" name="object 134"/>
          <p:cNvSpPr/>
          <p:nvPr/>
        </p:nvSpPr>
        <p:spPr>
          <a:xfrm>
            <a:off x="6954298" y="2887409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5" name="object 135"/>
          <p:cNvSpPr/>
          <p:nvPr/>
        </p:nvSpPr>
        <p:spPr>
          <a:xfrm>
            <a:off x="5136357" y="32303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6" name="object 136"/>
          <p:cNvSpPr/>
          <p:nvPr/>
        </p:nvSpPr>
        <p:spPr>
          <a:xfrm>
            <a:off x="5495640" y="32303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7" name="object 137"/>
          <p:cNvSpPr/>
          <p:nvPr/>
        </p:nvSpPr>
        <p:spPr>
          <a:xfrm>
            <a:off x="5854827" y="32303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8" name="object 138"/>
          <p:cNvSpPr/>
          <p:nvPr/>
        </p:nvSpPr>
        <p:spPr>
          <a:xfrm>
            <a:off x="6214110" y="32303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9" name="object 139"/>
          <p:cNvSpPr/>
          <p:nvPr/>
        </p:nvSpPr>
        <p:spPr>
          <a:xfrm>
            <a:off x="6573392" y="3230309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0" name="object 140"/>
          <p:cNvSpPr/>
          <p:nvPr/>
        </p:nvSpPr>
        <p:spPr>
          <a:xfrm>
            <a:off x="6954298" y="3230309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1" name="object 141"/>
          <p:cNvSpPr/>
          <p:nvPr/>
        </p:nvSpPr>
        <p:spPr>
          <a:xfrm>
            <a:off x="5136357" y="35732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2" name="object 142"/>
          <p:cNvSpPr/>
          <p:nvPr/>
        </p:nvSpPr>
        <p:spPr>
          <a:xfrm>
            <a:off x="5495640" y="35732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3" name="object 143"/>
          <p:cNvSpPr/>
          <p:nvPr/>
        </p:nvSpPr>
        <p:spPr>
          <a:xfrm>
            <a:off x="5854827" y="35732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4" name="object 144"/>
          <p:cNvSpPr/>
          <p:nvPr/>
        </p:nvSpPr>
        <p:spPr>
          <a:xfrm>
            <a:off x="6214110" y="3573209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5" name="object 145"/>
          <p:cNvSpPr/>
          <p:nvPr/>
        </p:nvSpPr>
        <p:spPr>
          <a:xfrm>
            <a:off x="6573392" y="3573209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6" name="object 146"/>
          <p:cNvSpPr/>
          <p:nvPr/>
        </p:nvSpPr>
        <p:spPr>
          <a:xfrm>
            <a:off x="6954298" y="3573209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7" name="object 147"/>
          <p:cNvSpPr/>
          <p:nvPr/>
        </p:nvSpPr>
        <p:spPr>
          <a:xfrm>
            <a:off x="5136357" y="39161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8" name="object 148"/>
          <p:cNvSpPr/>
          <p:nvPr/>
        </p:nvSpPr>
        <p:spPr>
          <a:xfrm>
            <a:off x="5495640" y="39161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9" name="object 149"/>
          <p:cNvSpPr/>
          <p:nvPr/>
        </p:nvSpPr>
        <p:spPr>
          <a:xfrm>
            <a:off x="5854827" y="39161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0" name="object 150"/>
          <p:cNvSpPr/>
          <p:nvPr/>
        </p:nvSpPr>
        <p:spPr>
          <a:xfrm>
            <a:off x="6214110" y="39161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1" name="object 151"/>
          <p:cNvSpPr/>
          <p:nvPr/>
        </p:nvSpPr>
        <p:spPr>
          <a:xfrm>
            <a:off x="6573392" y="3916127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2" name="object 152"/>
          <p:cNvSpPr/>
          <p:nvPr/>
        </p:nvSpPr>
        <p:spPr>
          <a:xfrm>
            <a:off x="6954298" y="3916127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3" name="object 153"/>
          <p:cNvSpPr/>
          <p:nvPr/>
        </p:nvSpPr>
        <p:spPr>
          <a:xfrm>
            <a:off x="5136357" y="42590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4" name="object 154"/>
          <p:cNvSpPr/>
          <p:nvPr/>
        </p:nvSpPr>
        <p:spPr>
          <a:xfrm>
            <a:off x="5495640" y="42590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5" name="object 155"/>
          <p:cNvSpPr/>
          <p:nvPr/>
        </p:nvSpPr>
        <p:spPr>
          <a:xfrm>
            <a:off x="5854827" y="42590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6" name="object 156"/>
          <p:cNvSpPr/>
          <p:nvPr/>
        </p:nvSpPr>
        <p:spPr>
          <a:xfrm>
            <a:off x="6214110" y="42590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7" name="object 157"/>
          <p:cNvSpPr/>
          <p:nvPr/>
        </p:nvSpPr>
        <p:spPr>
          <a:xfrm>
            <a:off x="6573392" y="4259027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8" name="object 158"/>
          <p:cNvSpPr/>
          <p:nvPr/>
        </p:nvSpPr>
        <p:spPr>
          <a:xfrm>
            <a:off x="6954298" y="4259027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9" name="object 159"/>
          <p:cNvSpPr/>
          <p:nvPr/>
        </p:nvSpPr>
        <p:spPr>
          <a:xfrm>
            <a:off x="5136357" y="46019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0" name="object 160"/>
          <p:cNvSpPr/>
          <p:nvPr/>
        </p:nvSpPr>
        <p:spPr>
          <a:xfrm>
            <a:off x="5495640" y="46019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1" name="object 161"/>
          <p:cNvSpPr/>
          <p:nvPr/>
        </p:nvSpPr>
        <p:spPr>
          <a:xfrm>
            <a:off x="5854827" y="46019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2" name="object 162"/>
          <p:cNvSpPr/>
          <p:nvPr/>
        </p:nvSpPr>
        <p:spPr>
          <a:xfrm>
            <a:off x="6214110" y="4601927"/>
            <a:ext cx="359569" cy="3429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3" name="object 163"/>
          <p:cNvSpPr/>
          <p:nvPr/>
        </p:nvSpPr>
        <p:spPr>
          <a:xfrm>
            <a:off x="6573392" y="4601927"/>
            <a:ext cx="381000" cy="3429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4" name="object 164"/>
          <p:cNvSpPr/>
          <p:nvPr/>
        </p:nvSpPr>
        <p:spPr>
          <a:xfrm>
            <a:off x="6954298" y="4601927"/>
            <a:ext cx="337661" cy="3429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853655" y="2581846"/>
          <a:ext cx="2435067" cy="23622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6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335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4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3368516" y="1211104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7" name="object 167"/>
          <p:cNvSpPr/>
          <p:nvPr/>
        </p:nvSpPr>
        <p:spPr>
          <a:xfrm>
            <a:off x="3774091" y="1211104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8" name="object 168"/>
          <p:cNvSpPr/>
          <p:nvPr/>
        </p:nvSpPr>
        <p:spPr>
          <a:xfrm>
            <a:off x="4179665" y="1211104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9" name="object 169"/>
          <p:cNvSpPr/>
          <p:nvPr/>
        </p:nvSpPr>
        <p:spPr>
          <a:xfrm>
            <a:off x="3368516" y="15540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0" name="object 170"/>
          <p:cNvSpPr/>
          <p:nvPr/>
        </p:nvSpPr>
        <p:spPr>
          <a:xfrm>
            <a:off x="3774091" y="15540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1" name="object 171"/>
          <p:cNvSpPr/>
          <p:nvPr/>
        </p:nvSpPr>
        <p:spPr>
          <a:xfrm>
            <a:off x="4179665" y="15540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2" name="object 172"/>
          <p:cNvSpPr/>
          <p:nvPr/>
        </p:nvSpPr>
        <p:spPr>
          <a:xfrm>
            <a:off x="3368516" y="18969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3" name="object 173"/>
          <p:cNvSpPr/>
          <p:nvPr/>
        </p:nvSpPr>
        <p:spPr>
          <a:xfrm>
            <a:off x="3774091" y="18969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4" name="object 174"/>
          <p:cNvSpPr/>
          <p:nvPr/>
        </p:nvSpPr>
        <p:spPr>
          <a:xfrm>
            <a:off x="4179665" y="18969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5" name="object 175"/>
          <p:cNvSpPr/>
          <p:nvPr/>
        </p:nvSpPr>
        <p:spPr>
          <a:xfrm>
            <a:off x="3774091" y="1206341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6" name="object 176"/>
          <p:cNvSpPr/>
          <p:nvPr/>
        </p:nvSpPr>
        <p:spPr>
          <a:xfrm>
            <a:off x="4179665" y="1206341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7" name="object 177"/>
          <p:cNvSpPr/>
          <p:nvPr/>
        </p:nvSpPr>
        <p:spPr>
          <a:xfrm>
            <a:off x="3363753" y="15540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8" name="object 178"/>
          <p:cNvSpPr/>
          <p:nvPr/>
        </p:nvSpPr>
        <p:spPr>
          <a:xfrm>
            <a:off x="3363753" y="18969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9" name="object 179"/>
          <p:cNvSpPr/>
          <p:nvPr/>
        </p:nvSpPr>
        <p:spPr>
          <a:xfrm>
            <a:off x="3368516" y="1206341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0" name="object 180"/>
          <p:cNvSpPr/>
          <p:nvPr/>
        </p:nvSpPr>
        <p:spPr>
          <a:xfrm>
            <a:off x="4585145" y="1206341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1" name="object 181"/>
          <p:cNvSpPr/>
          <p:nvPr/>
        </p:nvSpPr>
        <p:spPr>
          <a:xfrm>
            <a:off x="3363753" y="1211104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2" name="object 182"/>
          <p:cNvSpPr txBox="1"/>
          <p:nvPr/>
        </p:nvSpPr>
        <p:spPr>
          <a:xfrm>
            <a:off x="3513106" y="1287799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884580" y="1287799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290155" y="1287799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478815" y="1631061"/>
            <a:ext cx="186214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49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918870" y="16310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290155" y="16310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478815" y="1973961"/>
            <a:ext cx="186214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49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3363753" y="22398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0" name="object 190"/>
          <p:cNvSpPr txBox="1"/>
          <p:nvPr/>
        </p:nvSpPr>
        <p:spPr>
          <a:xfrm>
            <a:off x="3884580" y="19739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324445" y="19739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5621846" y="11794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3" name="object 193"/>
          <p:cNvSpPr/>
          <p:nvPr/>
        </p:nvSpPr>
        <p:spPr>
          <a:xfrm>
            <a:off x="6027324" y="11794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4" name="object 194"/>
          <p:cNvSpPr/>
          <p:nvPr/>
        </p:nvSpPr>
        <p:spPr>
          <a:xfrm>
            <a:off x="6432899" y="11794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5" name="object 195"/>
          <p:cNvSpPr/>
          <p:nvPr/>
        </p:nvSpPr>
        <p:spPr>
          <a:xfrm>
            <a:off x="5621846" y="15223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6" name="object 196"/>
          <p:cNvSpPr/>
          <p:nvPr/>
        </p:nvSpPr>
        <p:spPr>
          <a:xfrm>
            <a:off x="6027324" y="15223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7" name="object 197"/>
          <p:cNvSpPr/>
          <p:nvPr/>
        </p:nvSpPr>
        <p:spPr>
          <a:xfrm>
            <a:off x="6432899" y="15223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8" name="object 198"/>
          <p:cNvSpPr/>
          <p:nvPr/>
        </p:nvSpPr>
        <p:spPr>
          <a:xfrm>
            <a:off x="5621846" y="18652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9" name="object 199"/>
          <p:cNvSpPr/>
          <p:nvPr/>
        </p:nvSpPr>
        <p:spPr>
          <a:xfrm>
            <a:off x="6027324" y="18652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0" name="object 200"/>
          <p:cNvSpPr/>
          <p:nvPr/>
        </p:nvSpPr>
        <p:spPr>
          <a:xfrm>
            <a:off x="6432899" y="1865281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1" name="object 201"/>
          <p:cNvSpPr/>
          <p:nvPr/>
        </p:nvSpPr>
        <p:spPr>
          <a:xfrm>
            <a:off x="6027324" y="1174719"/>
            <a:ext cx="0" cy="107156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2" name="object 202"/>
          <p:cNvSpPr/>
          <p:nvPr/>
        </p:nvSpPr>
        <p:spPr>
          <a:xfrm>
            <a:off x="6432899" y="1174719"/>
            <a:ext cx="0" cy="107156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3" name="object 203"/>
          <p:cNvSpPr/>
          <p:nvPr/>
        </p:nvSpPr>
        <p:spPr>
          <a:xfrm>
            <a:off x="5617083" y="1522381"/>
            <a:ext cx="119539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4" name="object 204"/>
          <p:cNvSpPr/>
          <p:nvPr/>
        </p:nvSpPr>
        <p:spPr>
          <a:xfrm>
            <a:off x="5617083" y="1865281"/>
            <a:ext cx="119539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5" name="object 205"/>
          <p:cNvSpPr/>
          <p:nvPr/>
        </p:nvSpPr>
        <p:spPr>
          <a:xfrm>
            <a:off x="5621846" y="1174718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6" name="object 206"/>
          <p:cNvSpPr/>
          <p:nvPr/>
        </p:nvSpPr>
        <p:spPr>
          <a:xfrm>
            <a:off x="6838474" y="1174719"/>
            <a:ext cx="0" cy="107156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7" name="object 207"/>
          <p:cNvSpPr/>
          <p:nvPr/>
        </p:nvSpPr>
        <p:spPr>
          <a:xfrm>
            <a:off x="5617083" y="1179481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8" name="object 208"/>
          <p:cNvSpPr txBox="1"/>
          <p:nvPr/>
        </p:nvSpPr>
        <p:spPr>
          <a:xfrm>
            <a:off x="5732621" y="1256176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172391" y="1256176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6543865" y="1256176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5732621" y="1599533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172391" y="159953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6543865" y="1599533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5732621" y="1942433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17083" y="2208181"/>
            <a:ext cx="119539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6" name="object 216"/>
          <p:cNvSpPr txBox="1"/>
          <p:nvPr/>
        </p:nvSpPr>
        <p:spPr>
          <a:xfrm>
            <a:off x="6172391" y="1942433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6543865" y="1942433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115746" y="1736313"/>
            <a:ext cx="6624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5" dirty="0">
                <a:latin typeface="Arial"/>
                <a:cs typeface="Arial"/>
              </a:rPr>
              <a:t>Filter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482816" y="13254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0" name="object 220"/>
          <p:cNvSpPr/>
          <p:nvPr/>
        </p:nvSpPr>
        <p:spPr>
          <a:xfrm>
            <a:off x="3888391" y="13254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1" name="object 221"/>
          <p:cNvSpPr/>
          <p:nvPr/>
        </p:nvSpPr>
        <p:spPr>
          <a:xfrm>
            <a:off x="4293965" y="13254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2" name="object 222"/>
          <p:cNvSpPr/>
          <p:nvPr/>
        </p:nvSpPr>
        <p:spPr>
          <a:xfrm>
            <a:off x="3482816" y="16683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3" name="object 223"/>
          <p:cNvSpPr/>
          <p:nvPr/>
        </p:nvSpPr>
        <p:spPr>
          <a:xfrm>
            <a:off x="3888391" y="16683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4" name="object 224"/>
          <p:cNvSpPr/>
          <p:nvPr/>
        </p:nvSpPr>
        <p:spPr>
          <a:xfrm>
            <a:off x="4293965" y="16683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5" name="object 225"/>
          <p:cNvSpPr/>
          <p:nvPr/>
        </p:nvSpPr>
        <p:spPr>
          <a:xfrm>
            <a:off x="3482816" y="20112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6" name="object 226"/>
          <p:cNvSpPr/>
          <p:nvPr/>
        </p:nvSpPr>
        <p:spPr>
          <a:xfrm>
            <a:off x="3888391" y="20112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7" name="object 227"/>
          <p:cNvSpPr/>
          <p:nvPr/>
        </p:nvSpPr>
        <p:spPr>
          <a:xfrm>
            <a:off x="4293965" y="2011203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8" name="object 228"/>
          <p:cNvSpPr/>
          <p:nvPr/>
        </p:nvSpPr>
        <p:spPr>
          <a:xfrm>
            <a:off x="3888391" y="1320641"/>
            <a:ext cx="0" cy="9144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9" name="object 229"/>
          <p:cNvSpPr/>
          <p:nvPr/>
        </p:nvSpPr>
        <p:spPr>
          <a:xfrm>
            <a:off x="4293965" y="1320641"/>
            <a:ext cx="0" cy="9144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0" name="object 230"/>
          <p:cNvSpPr/>
          <p:nvPr/>
        </p:nvSpPr>
        <p:spPr>
          <a:xfrm>
            <a:off x="3478053" y="16683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1" name="object 231"/>
          <p:cNvSpPr/>
          <p:nvPr/>
        </p:nvSpPr>
        <p:spPr>
          <a:xfrm>
            <a:off x="3478053" y="20112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2" name="object 232"/>
          <p:cNvSpPr/>
          <p:nvPr/>
        </p:nvSpPr>
        <p:spPr>
          <a:xfrm>
            <a:off x="3482816" y="1320641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3" name="object 233"/>
          <p:cNvSpPr/>
          <p:nvPr/>
        </p:nvSpPr>
        <p:spPr>
          <a:xfrm>
            <a:off x="4699445" y="1320641"/>
            <a:ext cx="0" cy="9144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4" name="object 234"/>
          <p:cNvSpPr/>
          <p:nvPr/>
        </p:nvSpPr>
        <p:spPr>
          <a:xfrm>
            <a:off x="3478053" y="1325403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5" name="object 235"/>
          <p:cNvSpPr txBox="1"/>
          <p:nvPr/>
        </p:nvSpPr>
        <p:spPr>
          <a:xfrm>
            <a:off x="3627691" y="14024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998880" y="14024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4404455" y="14024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593401" y="17453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4033170" y="174536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4404455" y="174536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593401" y="2088089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478053" y="2354103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3" name="object 243"/>
          <p:cNvSpPr txBox="1"/>
          <p:nvPr/>
        </p:nvSpPr>
        <p:spPr>
          <a:xfrm>
            <a:off x="3998880" y="2088089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438745" y="2088089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597116" y="14117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6" name="object 246"/>
          <p:cNvSpPr/>
          <p:nvPr/>
        </p:nvSpPr>
        <p:spPr>
          <a:xfrm>
            <a:off x="4002691" y="14117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7" name="object 247"/>
          <p:cNvSpPr/>
          <p:nvPr/>
        </p:nvSpPr>
        <p:spPr>
          <a:xfrm>
            <a:off x="4408265" y="14117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8" name="object 248"/>
          <p:cNvSpPr/>
          <p:nvPr/>
        </p:nvSpPr>
        <p:spPr>
          <a:xfrm>
            <a:off x="3597116" y="17546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9" name="object 249"/>
          <p:cNvSpPr/>
          <p:nvPr/>
        </p:nvSpPr>
        <p:spPr>
          <a:xfrm>
            <a:off x="4002691" y="17546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0" name="object 250"/>
          <p:cNvSpPr/>
          <p:nvPr/>
        </p:nvSpPr>
        <p:spPr>
          <a:xfrm>
            <a:off x="4408265" y="17546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1" name="object 251"/>
          <p:cNvSpPr/>
          <p:nvPr/>
        </p:nvSpPr>
        <p:spPr>
          <a:xfrm>
            <a:off x="3597116" y="20975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2" name="object 252"/>
          <p:cNvSpPr/>
          <p:nvPr/>
        </p:nvSpPr>
        <p:spPr>
          <a:xfrm>
            <a:off x="4002691" y="20975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3" name="object 253"/>
          <p:cNvSpPr/>
          <p:nvPr/>
        </p:nvSpPr>
        <p:spPr>
          <a:xfrm>
            <a:off x="4408265" y="2097500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4" name="object 254"/>
          <p:cNvSpPr/>
          <p:nvPr/>
        </p:nvSpPr>
        <p:spPr>
          <a:xfrm>
            <a:off x="4002691" y="1406938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5" name="object 255"/>
          <p:cNvSpPr/>
          <p:nvPr/>
        </p:nvSpPr>
        <p:spPr>
          <a:xfrm>
            <a:off x="4408265" y="1406938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6" name="object 256"/>
          <p:cNvSpPr/>
          <p:nvPr/>
        </p:nvSpPr>
        <p:spPr>
          <a:xfrm>
            <a:off x="3592353" y="1754600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7" name="object 257"/>
          <p:cNvSpPr/>
          <p:nvPr/>
        </p:nvSpPr>
        <p:spPr>
          <a:xfrm>
            <a:off x="3592353" y="2097500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8" name="object 258"/>
          <p:cNvSpPr/>
          <p:nvPr/>
        </p:nvSpPr>
        <p:spPr>
          <a:xfrm>
            <a:off x="3597116" y="1406938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9" name="object 259"/>
          <p:cNvSpPr/>
          <p:nvPr/>
        </p:nvSpPr>
        <p:spPr>
          <a:xfrm>
            <a:off x="4813745" y="1406938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0" name="object 260"/>
          <p:cNvSpPr/>
          <p:nvPr/>
        </p:nvSpPr>
        <p:spPr>
          <a:xfrm>
            <a:off x="3592353" y="1411700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1" name="object 261"/>
          <p:cNvSpPr/>
          <p:nvPr/>
        </p:nvSpPr>
        <p:spPr>
          <a:xfrm>
            <a:off x="3592353" y="2440400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2" name="object 262"/>
          <p:cNvSpPr txBox="1"/>
          <p:nvPr/>
        </p:nvSpPr>
        <p:spPr>
          <a:xfrm>
            <a:off x="3732466" y="1421759"/>
            <a:ext cx="9815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80524" algn="l"/>
                <a:tab pos="785813" algn="l"/>
              </a:tabLst>
            </a:pPr>
            <a:r>
              <a:rPr spc="-90" dirty="0">
                <a:latin typeface="Arial"/>
                <a:cs typeface="Arial"/>
              </a:rPr>
              <a:t>1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3698177" y="1766469"/>
            <a:ext cx="182641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49104" algn="l"/>
                <a:tab pos="820103" algn="l"/>
                <a:tab pos="1173004" algn="l"/>
              </a:tabLst>
            </a:pPr>
            <a:r>
              <a:rPr spc="-71" dirty="0">
                <a:latin typeface="Arial"/>
                <a:cs typeface="Arial"/>
              </a:rPr>
              <a:t>-1	</a:t>
            </a:r>
            <a:r>
              <a:rPr spc="-90" dirty="0">
                <a:latin typeface="Arial"/>
                <a:cs typeface="Arial"/>
              </a:rPr>
              <a:t>1	</a:t>
            </a:r>
            <a:r>
              <a:rPr spc="-71" dirty="0">
                <a:latin typeface="Arial"/>
                <a:cs typeface="Arial"/>
              </a:rPr>
              <a:t>-1	</a:t>
            </a:r>
            <a:r>
              <a:rPr spc="-45" dirty="0">
                <a:latin typeface="Arial"/>
                <a:cs typeface="Arial"/>
              </a:rPr>
              <a:t>Filter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698177" y="2107978"/>
            <a:ext cx="98059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14814" algn="l"/>
                <a:tab pos="854393" algn="l"/>
              </a:tabLst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5736527" y="12815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6" name="object 266"/>
          <p:cNvSpPr/>
          <p:nvPr/>
        </p:nvSpPr>
        <p:spPr>
          <a:xfrm>
            <a:off x="6142101" y="12815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7" name="object 267"/>
          <p:cNvSpPr/>
          <p:nvPr/>
        </p:nvSpPr>
        <p:spPr>
          <a:xfrm>
            <a:off x="6547580" y="12815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8" name="object 268"/>
          <p:cNvSpPr/>
          <p:nvPr/>
        </p:nvSpPr>
        <p:spPr>
          <a:xfrm>
            <a:off x="5736527" y="16244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9" name="object 269"/>
          <p:cNvSpPr/>
          <p:nvPr/>
        </p:nvSpPr>
        <p:spPr>
          <a:xfrm>
            <a:off x="6142101" y="16244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0" name="object 270"/>
          <p:cNvSpPr/>
          <p:nvPr/>
        </p:nvSpPr>
        <p:spPr>
          <a:xfrm>
            <a:off x="6547580" y="16244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1" name="object 271"/>
          <p:cNvSpPr/>
          <p:nvPr/>
        </p:nvSpPr>
        <p:spPr>
          <a:xfrm>
            <a:off x="5736527" y="19673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2" name="object 272"/>
          <p:cNvSpPr/>
          <p:nvPr/>
        </p:nvSpPr>
        <p:spPr>
          <a:xfrm>
            <a:off x="6142101" y="19673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3" name="object 273"/>
          <p:cNvSpPr/>
          <p:nvPr/>
        </p:nvSpPr>
        <p:spPr>
          <a:xfrm>
            <a:off x="6547580" y="19673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4" name="object 274"/>
          <p:cNvSpPr/>
          <p:nvPr/>
        </p:nvSpPr>
        <p:spPr>
          <a:xfrm>
            <a:off x="6142101" y="1276826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5" name="object 275"/>
          <p:cNvSpPr/>
          <p:nvPr/>
        </p:nvSpPr>
        <p:spPr>
          <a:xfrm>
            <a:off x="6547580" y="1276826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6" name="object 276"/>
          <p:cNvSpPr/>
          <p:nvPr/>
        </p:nvSpPr>
        <p:spPr>
          <a:xfrm>
            <a:off x="5731764" y="1624489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7" name="object 277"/>
          <p:cNvSpPr/>
          <p:nvPr/>
        </p:nvSpPr>
        <p:spPr>
          <a:xfrm>
            <a:off x="5731764" y="1967389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8" name="object 278"/>
          <p:cNvSpPr/>
          <p:nvPr/>
        </p:nvSpPr>
        <p:spPr>
          <a:xfrm>
            <a:off x="5736527" y="1276826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9" name="object 279"/>
          <p:cNvSpPr/>
          <p:nvPr/>
        </p:nvSpPr>
        <p:spPr>
          <a:xfrm>
            <a:off x="6953154" y="1276826"/>
            <a:ext cx="0" cy="119063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0" name="object 280"/>
          <p:cNvSpPr/>
          <p:nvPr/>
        </p:nvSpPr>
        <p:spPr>
          <a:xfrm>
            <a:off x="5731764" y="1281589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1" name="object 281"/>
          <p:cNvSpPr txBox="1"/>
          <p:nvPr/>
        </p:nvSpPr>
        <p:spPr>
          <a:xfrm>
            <a:off x="5847397" y="135855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6287167" y="13585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6658450" y="135855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5847397" y="170145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287167" y="1701451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6658450" y="1701451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5847397" y="2044637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5731764" y="2310289"/>
            <a:ext cx="119063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9" name="object 289"/>
          <p:cNvSpPr txBox="1"/>
          <p:nvPr/>
        </p:nvSpPr>
        <p:spPr>
          <a:xfrm>
            <a:off x="6287167" y="2044637"/>
            <a:ext cx="1162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6658450" y="2044637"/>
            <a:ext cx="18573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5850827" y="13958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2" name="object 292"/>
          <p:cNvSpPr/>
          <p:nvPr/>
        </p:nvSpPr>
        <p:spPr>
          <a:xfrm>
            <a:off x="6256401" y="13958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3" name="object 293"/>
          <p:cNvSpPr/>
          <p:nvPr/>
        </p:nvSpPr>
        <p:spPr>
          <a:xfrm>
            <a:off x="6661880" y="13958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4" name="object 294"/>
          <p:cNvSpPr/>
          <p:nvPr/>
        </p:nvSpPr>
        <p:spPr>
          <a:xfrm>
            <a:off x="5850827" y="17387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5" name="object 295"/>
          <p:cNvSpPr/>
          <p:nvPr/>
        </p:nvSpPr>
        <p:spPr>
          <a:xfrm>
            <a:off x="6256401" y="17387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6" name="object 296"/>
          <p:cNvSpPr/>
          <p:nvPr/>
        </p:nvSpPr>
        <p:spPr>
          <a:xfrm>
            <a:off x="6661880" y="17387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7" name="object 297"/>
          <p:cNvSpPr/>
          <p:nvPr/>
        </p:nvSpPr>
        <p:spPr>
          <a:xfrm>
            <a:off x="5850827" y="20816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8" name="object 298"/>
          <p:cNvSpPr/>
          <p:nvPr/>
        </p:nvSpPr>
        <p:spPr>
          <a:xfrm>
            <a:off x="6256401" y="20816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9" name="object 299"/>
          <p:cNvSpPr/>
          <p:nvPr/>
        </p:nvSpPr>
        <p:spPr>
          <a:xfrm>
            <a:off x="6661880" y="2081689"/>
            <a:ext cx="405765" cy="3429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0" name="object 300"/>
          <p:cNvSpPr/>
          <p:nvPr/>
        </p:nvSpPr>
        <p:spPr>
          <a:xfrm>
            <a:off x="6256401" y="1391126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1" name="object 301"/>
          <p:cNvSpPr/>
          <p:nvPr/>
        </p:nvSpPr>
        <p:spPr>
          <a:xfrm>
            <a:off x="6661880" y="1391126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2" name="object 302"/>
          <p:cNvSpPr/>
          <p:nvPr/>
        </p:nvSpPr>
        <p:spPr>
          <a:xfrm>
            <a:off x="5846064" y="1738789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3" name="object 303"/>
          <p:cNvSpPr/>
          <p:nvPr/>
        </p:nvSpPr>
        <p:spPr>
          <a:xfrm>
            <a:off x="5846064" y="2081689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4" name="object 304"/>
          <p:cNvSpPr/>
          <p:nvPr/>
        </p:nvSpPr>
        <p:spPr>
          <a:xfrm>
            <a:off x="5850827" y="1391126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5" name="object 305"/>
          <p:cNvSpPr/>
          <p:nvPr/>
        </p:nvSpPr>
        <p:spPr>
          <a:xfrm>
            <a:off x="7067454" y="1391126"/>
            <a:ext cx="0" cy="1038225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6" name="object 306"/>
          <p:cNvSpPr/>
          <p:nvPr/>
        </p:nvSpPr>
        <p:spPr>
          <a:xfrm>
            <a:off x="5846064" y="1395889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7" name="object 307"/>
          <p:cNvSpPr/>
          <p:nvPr/>
        </p:nvSpPr>
        <p:spPr>
          <a:xfrm>
            <a:off x="5846064" y="2424589"/>
            <a:ext cx="1226344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8" name="object 308"/>
          <p:cNvSpPr txBox="1"/>
          <p:nvPr/>
        </p:nvSpPr>
        <p:spPr>
          <a:xfrm>
            <a:off x="5952172" y="1406176"/>
            <a:ext cx="101631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49104" algn="l"/>
                <a:tab pos="820103" algn="l"/>
              </a:tabLst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5952172" y="1748848"/>
            <a:ext cx="101631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49104" algn="l"/>
                <a:tab pos="820103" algn="l"/>
              </a:tabLst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5952172" y="2092262"/>
            <a:ext cx="101631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49104" algn="l"/>
                <a:tab pos="820103" algn="l"/>
              </a:tabLst>
            </a:pP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90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	</a:t>
            </a:r>
            <a:r>
              <a:rPr spc="-53" dirty="0">
                <a:latin typeface="Arial"/>
                <a:cs typeface="Arial"/>
              </a:rPr>
              <a:t>-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365116" y="3284982"/>
            <a:ext cx="381000" cy="650558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2" name="object 312"/>
          <p:cNvSpPr/>
          <p:nvPr/>
        </p:nvSpPr>
        <p:spPr>
          <a:xfrm>
            <a:off x="4365116" y="3284982"/>
            <a:ext cx="381000" cy="650558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3" name="object 313"/>
          <p:cNvSpPr/>
          <p:nvPr/>
        </p:nvSpPr>
        <p:spPr>
          <a:xfrm>
            <a:off x="1487980" y="2582036"/>
            <a:ext cx="2857589" cy="2402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4" name="object 314"/>
          <p:cNvSpPr txBox="1"/>
          <p:nvPr/>
        </p:nvSpPr>
        <p:spPr>
          <a:xfrm>
            <a:off x="1467459" y="2305012"/>
            <a:ext cx="137255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53" dirty="0">
                <a:latin typeface="Arial"/>
                <a:cs typeface="Arial"/>
              </a:rPr>
              <a:t>Colorful</a:t>
            </a:r>
            <a:r>
              <a:rPr spc="-146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4812-4F5D-4718-9494-4D0FE188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05" y="1072532"/>
            <a:ext cx="7772400" cy="3352799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Quick Review of Previous Topics and NNs </a:t>
            </a:r>
          </a:p>
          <a:p>
            <a:r>
              <a:rPr lang="en-US" dirty="0">
                <a:latin typeface="Georgia" panose="02040502050405020303" pitchFamily="18" charset="0"/>
              </a:rPr>
              <a:t>Convolutional Neural Networks (CNN)</a:t>
            </a:r>
          </a:p>
          <a:p>
            <a:r>
              <a:rPr lang="en-US" dirty="0">
                <a:latin typeface="Georgia" panose="02040502050405020303" pitchFamily="18" charset="0"/>
              </a:rPr>
              <a:t>Hyperparameters of CNN</a:t>
            </a:r>
          </a:p>
          <a:p>
            <a:r>
              <a:rPr lang="en-US" dirty="0">
                <a:latin typeface="Georgia" panose="02040502050405020303" pitchFamily="18" charset="0"/>
              </a:rPr>
              <a:t>Image classification with CNN</a:t>
            </a:r>
          </a:p>
        </p:txBody>
      </p:sp>
    </p:spTree>
    <p:extLst>
      <p:ext uri="{BB962C8B-B14F-4D97-AF65-F5344CB8AC3E}">
        <p14:creationId xmlns:p14="http://schemas.microsoft.com/office/powerpoint/2010/main" val="394354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200" y="2038350"/>
            <a:ext cx="7377800" cy="1524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eorgia" panose="02040502050405020303" pitchFamily="18" charset="0"/>
              </a:rPr>
              <a:t>Let's quickly review what we've covered so far!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716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8"/>
            <a:ext cx="7848599" cy="537082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Pooling or Sub Sampling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11C0-4AB9-4507-889F-93BA9D28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09" y="1047548"/>
            <a:ext cx="8585791" cy="1752802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Pooling (also called subsampling or downsampling) </a:t>
            </a:r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reduces</a:t>
            </a:r>
            <a:r>
              <a:rPr lang="en-US" dirty="0">
                <a:latin typeface="Georgia" panose="02040502050405020303" pitchFamily="18" charset="0"/>
              </a:rPr>
              <a:t> the </a:t>
            </a:r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dimensionality</a:t>
            </a:r>
            <a:r>
              <a:rPr lang="en-US" dirty="0">
                <a:latin typeface="Georgia" panose="02040502050405020303" pitchFamily="18" charset="0"/>
              </a:rPr>
              <a:t> of each feature map but retains the most important information</a:t>
            </a:r>
          </a:p>
          <a:p>
            <a:r>
              <a:rPr lang="en-US" dirty="0">
                <a:latin typeface="Georgia" panose="02040502050405020303" pitchFamily="18" charset="0"/>
              </a:rPr>
              <a:t>Pooling can be of different types: Max, Average, Sum etc.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5CAA2-3976-42C0-930E-4F969E32C3FC}"/>
              </a:ext>
            </a:extLst>
          </p:cNvPr>
          <p:cNvSpPr txBox="1"/>
          <p:nvPr/>
        </p:nvSpPr>
        <p:spPr>
          <a:xfrm>
            <a:off x="228600" y="4630600"/>
            <a:ext cx="4038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https://ujjwalkarn.me/2016/08/11/intuitive-explanation-convnets/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31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459753"/>
            <a:ext cx="369152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195" dirty="0"/>
              <a:t>The </a:t>
            </a:r>
            <a:r>
              <a:rPr spc="-143" dirty="0"/>
              <a:t>whole</a:t>
            </a:r>
            <a:r>
              <a:rPr spc="-353" dirty="0"/>
              <a:t> </a:t>
            </a:r>
            <a:r>
              <a:rPr spc="-71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224664" y="1780818"/>
            <a:ext cx="1211808" cy="228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660779" y="2759202"/>
            <a:ext cx="2268855" cy="71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607058" y="2723768"/>
            <a:ext cx="2374011" cy="84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705356" y="2788919"/>
            <a:ext cx="2179701" cy="622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705357" y="2799302"/>
            <a:ext cx="217979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3820" marR="80486" indent="261461">
              <a:spcBef>
                <a:spcPts val="75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Fully 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Connected 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Feedforward</a:t>
            </a:r>
            <a:r>
              <a:rPr spc="-1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4347" y="144017"/>
            <a:ext cx="1328165" cy="902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337530" y="1289876"/>
            <a:ext cx="10629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1" dirty="0">
                <a:latin typeface="Arial"/>
                <a:cs typeface="Arial"/>
              </a:rPr>
              <a:t>cat </a:t>
            </a:r>
            <a:r>
              <a:rPr spc="-90" dirty="0">
                <a:latin typeface="Arial"/>
                <a:cs typeface="Arial"/>
              </a:rPr>
              <a:t>dog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563" dirty="0">
                <a:latin typeface="Arial"/>
                <a:cs typeface="Arial"/>
              </a:rPr>
              <a:t>……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6059" y="1417320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989194" y="1419606"/>
            <a:ext cx="1484757" cy="569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080635" y="1447037"/>
            <a:ext cx="1301876" cy="417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036059" y="2242567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980050" y="2244852"/>
            <a:ext cx="1501902" cy="5692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5080635" y="2272283"/>
            <a:ext cx="1301876" cy="4171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080635" y="1494664"/>
            <a:ext cx="1302067" cy="11406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950">
              <a:latin typeface="Times New Roman"/>
              <a:cs typeface="Times New Roman"/>
            </a:endParaRPr>
          </a:p>
          <a:p>
            <a:pPr marL="81915">
              <a:spcBef>
                <a:spcPts val="4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6059" y="3043809"/>
            <a:ext cx="1391030" cy="505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989194" y="3046095"/>
            <a:ext cx="1484757" cy="569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5080635" y="3073527"/>
            <a:ext cx="1301876" cy="41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5080635" y="3121343"/>
            <a:ext cx="13020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964">
              <a:spcBef>
                <a:spcPts val="75"/>
              </a:spcBef>
            </a:pPr>
            <a:r>
              <a:rPr spc="-68" dirty="0">
                <a:solidFill>
                  <a:srgbClr val="FFFFFF"/>
                </a:solidFill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36059" y="3818763"/>
            <a:ext cx="1391030" cy="505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980050" y="3821049"/>
            <a:ext cx="1501902" cy="5692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080635" y="3848482"/>
            <a:ext cx="1301876" cy="41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591306" y="4512565"/>
            <a:ext cx="1257300" cy="4331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714751" y="4477132"/>
            <a:ext cx="1010411" cy="5692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635884" y="4542282"/>
            <a:ext cx="1168145" cy="3451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3635884" y="3896068"/>
            <a:ext cx="2747009" cy="961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26381">
              <a:spcBef>
                <a:spcPts val="75"/>
              </a:spcBef>
            </a:pPr>
            <a:r>
              <a:rPr spc="-79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588">
              <a:latin typeface="Times New Roman"/>
              <a:cs typeface="Times New Roman"/>
            </a:endParaRPr>
          </a:p>
          <a:p>
            <a:pPr marL="260509"/>
            <a:r>
              <a:rPr spc="-64" dirty="0">
                <a:solidFill>
                  <a:srgbClr val="FFFFFF"/>
                </a:solidFill>
                <a:latin typeface="Arial"/>
                <a:cs typeface="Arial"/>
              </a:rPr>
              <a:t>Flatten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44692" y="1089279"/>
            <a:ext cx="410528" cy="330518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44692" y="1921384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544692" y="2740915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544692" y="3517011"/>
            <a:ext cx="410528" cy="33146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804028" y="431482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2657475" y="4106799"/>
            <a:ext cx="929640" cy="727233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6771704" y="2571331"/>
            <a:ext cx="1096804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>
                <a:latin typeface="Arial"/>
                <a:cs typeface="Arial"/>
              </a:rPr>
              <a:t>Can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repeat</a:t>
            </a:r>
            <a:endParaRPr>
              <a:latin typeface="Arial"/>
              <a:cs typeface="Arial"/>
            </a:endParaRPr>
          </a:p>
          <a:p>
            <a:pPr marL="9525">
              <a:spcBef>
                <a:spcPts val="4"/>
              </a:spcBef>
            </a:pPr>
            <a:r>
              <a:rPr spc="-94" dirty="0">
                <a:latin typeface="Arial"/>
                <a:cs typeface="Arial"/>
              </a:rPr>
              <a:t>many</a:t>
            </a:r>
            <a:r>
              <a:rPr spc="-153" dirty="0">
                <a:latin typeface="Arial"/>
                <a:cs typeface="Arial"/>
              </a:rPr>
              <a:t> </a:t>
            </a:r>
            <a:r>
              <a:rPr spc="-53" dirty="0">
                <a:latin typeface="Arial"/>
                <a:cs typeface="Arial"/>
              </a:rPr>
              <a:t>times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12802" y="1355026"/>
            <a:ext cx="251460" cy="3036094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020057" y="2233422"/>
            <a:ext cx="1392554" cy="522446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7"/>
                </a:moveTo>
                <a:lnTo>
                  <a:pt x="1856232" y="696467"/>
                </a:lnTo>
                <a:lnTo>
                  <a:pt x="1856232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020057" y="3810762"/>
            <a:ext cx="1392554" cy="522446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3656" y="459754"/>
            <a:ext cx="118967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195" dirty="0"/>
              <a:t>Fl</a:t>
            </a:r>
            <a:r>
              <a:rPr spc="-289" dirty="0"/>
              <a:t>a</a:t>
            </a:r>
            <a:r>
              <a:rPr spc="-270" dirty="0"/>
              <a:t>t</a:t>
            </a:r>
            <a:r>
              <a:rPr spc="-259" dirty="0"/>
              <a:t>t</a:t>
            </a:r>
            <a:r>
              <a:rPr spc="-131" dirty="0"/>
              <a:t>en</a:t>
            </a:r>
          </a:p>
        </p:txBody>
      </p:sp>
      <p:sp>
        <p:nvSpPr>
          <p:cNvPr id="3" name="object 3"/>
          <p:cNvSpPr/>
          <p:nvPr/>
        </p:nvSpPr>
        <p:spPr>
          <a:xfrm>
            <a:off x="1298447" y="1825370"/>
            <a:ext cx="629793" cy="627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373885" y="1889380"/>
            <a:ext cx="478917" cy="569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343025" y="1855089"/>
            <a:ext cx="540639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027681" y="1825370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101977" y="1889380"/>
            <a:ext cx="478917" cy="569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072259" y="1855089"/>
            <a:ext cx="539495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274665" y="1964246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7681" y="2656332"/>
            <a:ext cx="6286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101977" y="2720341"/>
            <a:ext cx="478917" cy="5692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072259" y="2686051"/>
            <a:ext cx="539495" cy="5406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298447" y="2656332"/>
            <a:ext cx="629793" cy="628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373885" y="2720341"/>
            <a:ext cx="478917" cy="569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1343025" y="2686051"/>
            <a:ext cx="540639" cy="5406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1432179" y="2005965"/>
            <a:ext cx="629793" cy="627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473327" y="2068830"/>
            <a:ext cx="548640" cy="5692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476756" y="2035684"/>
            <a:ext cx="540639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1545870" y="1964246"/>
            <a:ext cx="30432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789"/>
              </a:lnSpc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  <a:p>
            <a:pPr marL="108585">
              <a:lnSpc>
                <a:spcPts val="1789"/>
              </a:lnSpc>
            </a:pPr>
            <a:r>
              <a:rPr spc="-53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16277" y="2005965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2290573" y="2068830"/>
            <a:ext cx="478916" cy="5692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260854" y="2035684"/>
            <a:ext cx="53949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 txBox="1"/>
          <p:nvPr/>
        </p:nvSpPr>
        <p:spPr>
          <a:xfrm>
            <a:off x="2463260" y="2144135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16277" y="2822066"/>
            <a:ext cx="6286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2290573" y="2886076"/>
            <a:ext cx="478916" cy="5692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2260854" y="2851785"/>
            <a:ext cx="539496" cy="540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1451610" y="2776347"/>
            <a:ext cx="629793" cy="627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1527048" y="2840356"/>
            <a:ext cx="478916" cy="5692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1496187" y="2806065"/>
            <a:ext cx="540639" cy="5394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1545869" y="2795359"/>
            <a:ext cx="10525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38188" algn="l"/>
              </a:tabLst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34" baseline="-28935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pc="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34" baseline="-40509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700" baseline="-40509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50394" y="2935510"/>
            <a:ext cx="77295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75" dirty="0">
                <a:latin typeface="Arial"/>
                <a:cs typeface="Arial"/>
              </a:rPr>
              <a:t>Flatten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57675" y="116585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331969" y="180594"/>
            <a:ext cx="478917" cy="5692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302252" y="146304"/>
            <a:ext cx="539495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4505135" y="254698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57675" y="784097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331969" y="846963"/>
            <a:ext cx="478917" cy="5692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4302252" y="813817"/>
            <a:ext cx="539495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257675" y="1412748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331969" y="1476756"/>
            <a:ext cx="478917" cy="5692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302252" y="1442467"/>
            <a:ext cx="539495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 txBox="1"/>
          <p:nvPr/>
        </p:nvSpPr>
        <p:spPr>
          <a:xfrm>
            <a:off x="4505135" y="922019"/>
            <a:ext cx="135255" cy="9329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400">
              <a:latin typeface="Times New Roman"/>
              <a:cs typeface="Times New Roman"/>
            </a:endParaRPr>
          </a:p>
          <a:p>
            <a:pPr marL="9525"/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57675" y="2053970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4331969" y="2117980"/>
            <a:ext cx="478917" cy="5692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4302252" y="2083689"/>
            <a:ext cx="539495" cy="53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505135" y="2192846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57675" y="2681477"/>
            <a:ext cx="6286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4297680" y="2745486"/>
            <a:ext cx="548640" cy="5692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4302252" y="2711196"/>
            <a:ext cx="539495" cy="5406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4470844" y="2820543"/>
            <a:ext cx="20478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53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57675" y="3272408"/>
            <a:ext cx="628650" cy="627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4331969" y="3336417"/>
            <a:ext cx="478917" cy="5692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4302252" y="3302127"/>
            <a:ext cx="539495" cy="5394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 txBox="1"/>
          <p:nvPr/>
        </p:nvSpPr>
        <p:spPr>
          <a:xfrm>
            <a:off x="4505135" y="3411475"/>
            <a:ext cx="13525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57675" y="3873626"/>
            <a:ext cx="6286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4331969" y="3937635"/>
            <a:ext cx="478917" cy="56921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4302252" y="3903345"/>
            <a:ext cx="539495" cy="54063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4257675" y="4491989"/>
            <a:ext cx="6286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4331969" y="4555998"/>
            <a:ext cx="478917" cy="56921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4302252" y="4521708"/>
            <a:ext cx="539495" cy="5406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 txBox="1"/>
          <p:nvPr/>
        </p:nvSpPr>
        <p:spPr>
          <a:xfrm>
            <a:off x="4505135" y="4012921"/>
            <a:ext cx="135255" cy="9214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325">
              <a:latin typeface="Times New Roman"/>
              <a:cs typeface="Times New Roman"/>
            </a:endParaRPr>
          </a:p>
          <a:p>
            <a:pPr marL="9525">
              <a:spcBef>
                <a:spcPts val="4"/>
              </a:spcBef>
            </a:pP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84039" y="2393441"/>
            <a:ext cx="418624" cy="546735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4884039" y="2393441"/>
            <a:ext cx="418624" cy="546735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6748272" y="2563749"/>
            <a:ext cx="418624" cy="547688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6748272" y="2563749"/>
            <a:ext cx="418624" cy="547688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5344667" y="2043684"/>
            <a:ext cx="2400300" cy="12755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5300091" y="3362707"/>
            <a:ext cx="2268855" cy="7109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5246370" y="3327273"/>
            <a:ext cx="2374010" cy="84353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5344667" y="3392424"/>
            <a:ext cx="2179701" cy="6229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 txBox="1"/>
          <p:nvPr/>
        </p:nvSpPr>
        <p:spPr>
          <a:xfrm>
            <a:off x="5344668" y="3402997"/>
            <a:ext cx="217979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3820" marR="80486" indent="261461">
              <a:spcBef>
                <a:spcPts val="75"/>
              </a:spcBef>
            </a:pPr>
            <a:r>
              <a:rPr spc="-83" dirty="0">
                <a:solidFill>
                  <a:srgbClr val="FFFFFF"/>
                </a:solidFill>
                <a:latin typeface="Arial"/>
                <a:cs typeface="Arial"/>
              </a:rPr>
              <a:t>Fully </a:t>
            </a:r>
            <a:r>
              <a:rPr spc="-94" dirty="0">
                <a:solidFill>
                  <a:srgbClr val="FFFFFF"/>
                </a:solidFill>
                <a:latin typeface="Arial"/>
                <a:cs typeface="Arial"/>
              </a:rPr>
              <a:t>Connected  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Feedforward</a:t>
            </a:r>
            <a:r>
              <a:rPr spc="-1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4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887217" y="2401442"/>
            <a:ext cx="1375410" cy="546735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2887217" y="2401442"/>
            <a:ext cx="1375410" cy="546735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6582" y="342900"/>
            <a:ext cx="338613" cy="2394585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656582" y="342900"/>
            <a:ext cx="338613" cy="2394585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565141" y="1641348"/>
            <a:ext cx="504063" cy="1054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565142" y="1641348"/>
            <a:ext cx="504349" cy="105537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559426" y="316611"/>
            <a:ext cx="502920" cy="1054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559426" y="316611"/>
            <a:ext cx="502920" cy="105537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088760" y="594360"/>
            <a:ext cx="338613" cy="182118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088760" y="594360"/>
            <a:ext cx="338613" cy="182118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089529" y="973835"/>
            <a:ext cx="337185" cy="1107758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089529" y="973835"/>
            <a:ext cx="337185" cy="1107758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333238" y="644652"/>
            <a:ext cx="630936" cy="430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333239" y="644653"/>
            <a:ext cx="631031" cy="431006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5488971" y="736663"/>
            <a:ext cx="32099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5" dirty="0">
                <a:latin typeface="Arial"/>
                <a:cs typeface="Arial"/>
              </a:rPr>
              <a:t>M</a:t>
            </a:r>
            <a:r>
              <a:rPr sz="1350" spc="-41" dirty="0">
                <a:latin typeface="Arial"/>
                <a:cs typeface="Arial"/>
              </a:rPr>
              <a:t>a</a:t>
            </a:r>
            <a:r>
              <a:rPr sz="1350" spc="-94" dirty="0">
                <a:latin typeface="Arial"/>
                <a:cs typeface="Arial"/>
              </a:rPr>
              <a:t>x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0390" y="1056131"/>
            <a:ext cx="257175" cy="257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3120390" y="105613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3178868" y="974822"/>
            <a:ext cx="174308" cy="30495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913" i="1" spc="-113" dirty="0">
                <a:latin typeface="Times New Roman"/>
                <a:cs typeface="Times New Roman"/>
              </a:rPr>
              <a:t>x</a:t>
            </a:r>
            <a:r>
              <a:rPr sz="1688" spc="-11" baseline="-24074" dirty="0">
                <a:latin typeface="Times New Roman"/>
                <a:cs typeface="Times New Roman"/>
              </a:rPr>
              <a:t>1</a:t>
            </a:r>
            <a:endParaRPr sz="1688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2675" y="1683638"/>
            <a:ext cx="257175" cy="257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122675" y="1683638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3178695" y="1612616"/>
            <a:ext cx="200978" cy="30495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913" i="1" spc="15" dirty="0">
                <a:latin typeface="Times New Roman"/>
                <a:cs typeface="Times New Roman"/>
              </a:rPr>
              <a:t>x</a:t>
            </a:r>
            <a:r>
              <a:rPr sz="1688" spc="-5" baseline="-24074" dirty="0">
                <a:latin typeface="Times New Roman"/>
                <a:cs typeface="Times New Roman"/>
              </a:rPr>
              <a:t>2</a:t>
            </a:r>
            <a:endParaRPr sz="1688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01328" y="504158"/>
            <a:ext cx="5138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9" dirty="0">
                <a:latin typeface="Arial"/>
                <a:cs typeface="Arial"/>
              </a:rPr>
              <a:t>I</a:t>
            </a:r>
            <a:r>
              <a:rPr spc="-19" dirty="0">
                <a:latin typeface="Arial"/>
                <a:cs typeface="Arial"/>
              </a:rPr>
              <a:t>nput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8952" y="2015108"/>
            <a:ext cx="630936" cy="430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338953" y="2015109"/>
            <a:ext cx="631031" cy="431006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207383" y="440055"/>
            <a:ext cx="214884" cy="214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207383" y="440055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678300" y="380619"/>
            <a:ext cx="267461" cy="364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623434" y="395478"/>
            <a:ext cx="377190" cy="371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722876" y="410337"/>
            <a:ext cx="178307" cy="276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4262056" y="349339"/>
            <a:ext cx="639127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>
              <a:spcBef>
                <a:spcPts val="71"/>
              </a:spcBef>
              <a:tabLst>
                <a:tab pos="486728" algn="l"/>
              </a:tabLst>
            </a:pPr>
            <a:r>
              <a:rPr sz="2100" spc="-184" dirty="0">
                <a:latin typeface="Arial"/>
                <a:cs typeface="Arial"/>
              </a:rPr>
              <a:t>+	</a:t>
            </a: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5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22838" y="515493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4215383" y="1089279"/>
            <a:ext cx="216027" cy="214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4215383" y="1089279"/>
            <a:ext cx="216218" cy="215265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4270438" y="999039"/>
            <a:ext cx="14239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86301" y="1010413"/>
            <a:ext cx="268604" cy="365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636009" y="1034414"/>
            <a:ext cx="369188" cy="3577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730877" y="1040129"/>
            <a:ext cx="179450" cy="2777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 txBox="1"/>
          <p:nvPr/>
        </p:nvSpPr>
        <p:spPr>
          <a:xfrm>
            <a:off x="4730877" y="1017137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7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31982" y="1164717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214241" y="1738503"/>
            <a:ext cx="216027" cy="216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214241" y="1738503"/>
            <a:ext cx="216218" cy="216218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4260246" y="1648967"/>
            <a:ext cx="15192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30839" y="1815084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4686301" y="1650491"/>
            <a:ext cx="440054" cy="3646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4676013" y="1672208"/>
            <a:ext cx="499491" cy="358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4730877" y="1680209"/>
            <a:ext cx="350900" cy="2766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730877" y="1657160"/>
            <a:ext cx="3452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194">
              <a:spcBef>
                <a:spcPts val="75"/>
              </a:spcBef>
            </a:pPr>
            <a:r>
              <a:rPr spc="-161" dirty="0">
                <a:solidFill>
                  <a:srgbClr val="FFFFFF"/>
                </a:solidFill>
                <a:latin typeface="DejaVu Sans"/>
                <a:cs typeface="DejaVu Sans"/>
              </a:rPr>
              <a:t>−1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13098" y="2446019"/>
            <a:ext cx="216027" cy="2148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4213098" y="2446019"/>
            <a:ext cx="216218" cy="215265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4268439" y="2355818"/>
            <a:ext cx="14239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84015" y="2366009"/>
            <a:ext cx="268604" cy="364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4633723" y="2387726"/>
            <a:ext cx="370331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4728592" y="2395728"/>
            <a:ext cx="179450" cy="2766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 txBox="1"/>
          <p:nvPr/>
        </p:nvSpPr>
        <p:spPr>
          <a:xfrm>
            <a:off x="4728592" y="2372926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146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1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9696" y="2521459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6087617" y="690373"/>
            <a:ext cx="268605" cy="365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6037327" y="714375"/>
            <a:ext cx="369188" cy="3577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6132194" y="720089"/>
            <a:ext cx="179451" cy="2777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/>
          <p:nvPr/>
        </p:nvSpPr>
        <p:spPr>
          <a:xfrm>
            <a:off x="6132195" y="697516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623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7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078473" y="2049399"/>
            <a:ext cx="268605" cy="364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6027040" y="2071116"/>
            <a:ext cx="370331" cy="3589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6123051" y="2079116"/>
            <a:ext cx="179451" cy="2766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 txBox="1"/>
          <p:nvPr/>
        </p:nvSpPr>
        <p:spPr>
          <a:xfrm>
            <a:off x="5494972" y="2055838"/>
            <a:ext cx="80772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654844" algn="l"/>
              </a:tabLst>
            </a:pPr>
            <a:r>
              <a:rPr sz="2025" spc="-90" baseline="1543" dirty="0">
                <a:latin typeface="Arial"/>
                <a:cs typeface="Arial"/>
              </a:rPr>
              <a:t>Max	</a:t>
            </a: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1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44171" y="856107"/>
            <a:ext cx="191453" cy="65246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5951029" y="2213992"/>
            <a:ext cx="191453" cy="65246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3346513" y="548068"/>
            <a:ext cx="860584" cy="641033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3374326" y="1147572"/>
            <a:ext cx="850583" cy="71438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3371373" y="1176242"/>
            <a:ext cx="843915" cy="671036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3368897" y="1179004"/>
            <a:ext cx="853440" cy="1365409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3396425" y="548069"/>
            <a:ext cx="811530" cy="125349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3399092" y="1197292"/>
            <a:ext cx="817721" cy="606743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3398138" y="1787176"/>
            <a:ext cx="816293" cy="766286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3404902" y="1784223"/>
            <a:ext cx="811054" cy="90964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4951761" y="530733"/>
            <a:ext cx="383857" cy="338138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4925567" y="868108"/>
            <a:ext cx="409575" cy="349091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4941189" y="1861470"/>
            <a:ext cx="400050" cy="37719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4957763" y="2238566"/>
            <a:ext cx="382905" cy="314325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439932" y="3073718"/>
          <a:ext cx="1354456" cy="1291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1830248" y="4382110"/>
            <a:ext cx="58340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6" dirty="0">
                <a:latin typeface="Arial"/>
                <a:cs typeface="Arial"/>
              </a:rPr>
              <a:t>ima</a:t>
            </a:r>
            <a:r>
              <a:rPr spc="-109" dirty="0">
                <a:latin typeface="Arial"/>
                <a:cs typeface="Arial"/>
              </a:rPr>
              <a:t>ge</a:t>
            </a:r>
            <a:endParaRPr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56582" y="3096386"/>
            <a:ext cx="1436751" cy="140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3112388" y="3725037"/>
            <a:ext cx="1410653" cy="499586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3112388" y="3725037"/>
            <a:ext cx="1410653" cy="499586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 txBox="1"/>
          <p:nvPr/>
        </p:nvSpPr>
        <p:spPr>
          <a:xfrm>
            <a:off x="3213735" y="4094760"/>
            <a:ext cx="111299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9" dirty="0"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91631" y="3554731"/>
            <a:ext cx="499586" cy="499586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6191631" y="3554731"/>
            <a:ext cx="499586" cy="499586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 txBox="1"/>
          <p:nvPr/>
        </p:nvSpPr>
        <p:spPr>
          <a:xfrm>
            <a:off x="6206299" y="4071899"/>
            <a:ext cx="711518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83" dirty="0">
                <a:latin typeface="Arial"/>
                <a:cs typeface="Arial"/>
              </a:rPr>
              <a:t>Max  </a:t>
            </a:r>
            <a:r>
              <a:rPr spc="-60" dirty="0">
                <a:latin typeface="Arial"/>
                <a:cs typeface="Arial"/>
              </a:rPr>
              <a:t>p</a:t>
            </a:r>
            <a:r>
              <a:rPr spc="-64" dirty="0">
                <a:latin typeface="Arial"/>
                <a:cs typeface="Arial"/>
              </a:rPr>
              <a:t>o</a:t>
            </a:r>
            <a:r>
              <a:rPr spc="-23" dirty="0">
                <a:latin typeface="Arial"/>
                <a:cs typeface="Arial"/>
              </a:rPr>
              <a:t>oli</a:t>
            </a:r>
            <a:r>
              <a:rPr spc="-41" dirty="0">
                <a:latin typeface="Arial"/>
                <a:cs typeface="Arial"/>
              </a:rPr>
              <a:t>n</a:t>
            </a:r>
            <a:r>
              <a:rPr spc="-153" dirty="0"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748240" y="3280379"/>
            <a:ext cx="957866" cy="1021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791902" y="3057715"/>
          <a:ext cx="722949" cy="610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35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35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980182" y="3061240"/>
          <a:ext cx="710088" cy="601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501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2107121" y="2081404"/>
            <a:ext cx="1150620" cy="1013936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/>
          <p:nvPr/>
        </p:nvSpPr>
        <p:spPr>
          <a:xfrm>
            <a:off x="4825746" y="2737484"/>
            <a:ext cx="561499" cy="376713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1" name="object 91"/>
          <p:cNvSpPr/>
          <p:nvPr/>
        </p:nvSpPr>
        <p:spPr>
          <a:xfrm>
            <a:off x="6257925" y="2415159"/>
            <a:ext cx="858679" cy="884396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 txBox="1"/>
          <p:nvPr/>
        </p:nvSpPr>
        <p:spPr>
          <a:xfrm>
            <a:off x="1583360" y="4726610"/>
            <a:ext cx="614886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64" dirty="0">
                <a:solidFill>
                  <a:srgbClr val="FF0000"/>
                </a:solidFill>
                <a:latin typeface="Arial"/>
                <a:cs typeface="Arial"/>
              </a:rPr>
              <a:t>(Ignoring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6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0000"/>
                </a:solidFill>
                <a:latin typeface="Arial"/>
                <a:cs typeface="Arial"/>
              </a:rPr>
              <a:t>non-linear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activation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6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pc="-10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3" dirty="0">
                <a:solidFill>
                  <a:srgbClr val="FF0000"/>
                </a:solidFill>
                <a:latin typeface="Arial"/>
                <a:cs typeface="Arial"/>
              </a:rPr>
              <a:t>after</a:t>
            </a:r>
            <a:r>
              <a:rPr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0000"/>
                </a:solidFill>
                <a:latin typeface="Arial"/>
                <a:cs typeface="Arial"/>
              </a:rPr>
              <a:t>convolution.)</a:t>
            </a:r>
            <a:endParaRPr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379601" y="2990089"/>
            <a:ext cx="4752975" cy="1694021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3058667" y="290321"/>
            <a:ext cx="2039303" cy="2478405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6582" y="342900"/>
            <a:ext cx="338613" cy="2394585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656582" y="342900"/>
            <a:ext cx="338613" cy="2394585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565141" y="1641348"/>
            <a:ext cx="504063" cy="1054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565142" y="1641348"/>
            <a:ext cx="504349" cy="105537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559426" y="316611"/>
            <a:ext cx="502920" cy="1054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559426" y="316611"/>
            <a:ext cx="502920" cy="105537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088760" y="594360"/>
            <a:ext cx="338613" cy="182118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088760" y="594360"/>
            <a:ext cx="338613" cy="182118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089529" y="973835"/>
            <a:ext cx="337185" cy="1107758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089529" y="973835"/>
            <a:ext cx="337185" cy="1107758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333238" y="644652"/>
            <a:ext cx="630936" cy="430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333239" y="644653"/>
            <a:ext cx="631031" cy="431006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120390" y="1056131"/>
            <a:ext cx="257175" cy="257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3120390" y="105613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3169343" y="974822"/>
            <a:ext cx="183833" cy="30495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913" i="1" spc="-113" dirty="0">
                <a:latin typeface="Times New Roman"/>
                <a:cs typeface="Times New Roman"/>
              </a:rPr>
              <a:t>x</a:t>
            </a:r>
            <a:r>
              <a:rPr sz="1688" spc="-11" baseline="-24074" dirty="0">
                <a:latin typeface="Times New Roman"/>
                <a:cs typeface="Times New Roman"/>
              </a:rPr>
              <a:t>1</a:t>
            </a:r>
            <a:endParaRPr sz="1688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22675" y="1683638"/>
            <a:ext cx="257175" cy="257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122675" y="1683638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3178695" y="1612616"/>
            <a:ext cx="200978" cy="304956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913" i="1" spc="15" dirty="0">
                <a:latin typeface="Times New Roman"/>
                <a:cs typeface="Times New Roman"/>
              </a:rPr>
              <a:t>x</a:t>
            </a:r>
            <a:r>
              <a:rPr sz="1688" spc="-5" baseline="-24074" dirty="0">
                <a:latin typeface="Times New Roman"/>
                <a:cs typeface="Times New Roman"/>
              </a:rPr>
              <a:t>2</a:t>
            </a:r>
            <a:endParaRPr sz="1688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01328" y="504158"/>
            <a:ext cx="5138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3" dirty="0">
                <a:latin typeface="Arial"/>
                <a:cs typeface="Arial"/>
              </a:rPr>
              <a:t>Input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8952" y="2015108"/>
            <a:ext cx="630936" cy="430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338953" y="2015109"/>
            <a:ext cx="631031" cy="431006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207383" y="440055"/>
            <a:ext cx="214884" cy="214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207383" y="440055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4252531" y="349339"/>
            <a:ext cx="15192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78300" y="380619"/>
            <a:ext cx="267461" cy="364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623434" y="395478"/>
            <a:ext cx="377190" cy="371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722876" y="410337"/>
            <a:ext cx="178307" cy="276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 txBox="1"/>
          <p:nvPr/>
        </p:nvSpPr>
        <p:spPr>
          <a:xfrm>
            <a:off x="4722876" y="386905"/>
            <a:ext cx="17859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194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5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22838" y="515493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4215383" y="1089279"/>
            <a:ext cx="216027" cy="214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4215383" y="1089279"/>
            <a:ext cx="216218" cy="215265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 txBox="1"/>
          <p:nvPr/>
        </p:nvSpPr>
        <p:spPr>
          <a:xfrm>
            <a:off x="4260913" y="999039"/>
            <a:ext cx="15192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86301" y="1010413"/>
            <a:ext cx="268604" cy="365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4636009" y="1034414"/>
            <a:ext cx="369188" cy="3577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4730877" y="1040129"/>
            <a:ext cx="179450" cy="2777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 txBox="1"/>
          <p:nvPr/>
        </p:nvSpPr>
        <p:spPr>
          <a:xfrm>
            <a:off x="4730877" y="1017137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7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31982" y="1164717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214241" y="1738503"/>
            <a:ext cx="216027" cy="216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214241" y="1738503"/>
            <a:ext cx="216218" cy="216218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4260246" y="1648967"/>
            <a:ext cx="15192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30839" y="1815084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4686301" y="1650491"/>
            <a:ext cx="440054" cy="3646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4676013" y="1672208"/>
            <a:ext cx="499491" cy="358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4730877" y="1680209"/>
            <a:ext cx="350900" cy="2766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601718" y="347471"/>
            <a:ext cx="1825466" cy="203902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350">
              <a:latin typeface="Times New Roman"/>
              <a:cs typeface="Times New Roman"/>
            </a:endParaRPr>
          </a:p>
          <a:p>
            <a:pPr marL="269558" algn="ctr"/>
            <a:r>
              <a:rPr sz="1350" spc="-60" dirty="0">
                <a:latin typeface="Arial"/>
                <a:cs typeface="Arial"/>
              </a:rPr>
              <a:t>Max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155258">
              <a:spcBef>
                <a:spcPts val="971"/>
              </a:spcBef>
            </a:pPr>
            <a:r>
              <a:rPr spc="-161" dirty="0">
                <a:solidFill>
                  <a:srgbClr val="FFFFFF"/>
                </a:solidFill>
                <a:latin typeface="DejaVu Sans"/>
                <a:cs typeface="DejaVu Sans"/>
              </a:rPr>
              <a:t>−1</a:t>
            </a:r>
            <a:endParaRPr>
              <a:latin typeface="DejaVu Sans"/>
              <a:cs typeface="DejaVu Sans"/>
            </a:endParaRPr>
          </a:p>
          <a:p>
            <a:pPr marL="281940" algn="ctr">
              <a:spcBef>
                <a:spcPts val="1379"/>
              </a:spcBef>
            </a:pPr>
            <a:r>
              <a:rPr sz="1350" spc="-60" dirty="0">
                <a:latin typeface="Arial"/>
                <a:cs typeface="Arial"/>
              </a:rPr>
              <a:t>Max</a:t>
            </a:r>
            <a:endParaRPr sz="13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13098" y="2446019"/>
            <a:ext cx="216027" cy="2148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4213098" y="2446019"/>
            <a:ext cx="216218" cy="215265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4258914" y="2355818"/>
            <a:ext cx="15192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84" dirty="0">
                <a:latin typeface="Arial"/>
                <a:cs typeface="Arial"/>
              </a:rPr>
              <a:t>+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84015" y="2366009"/>
            <a:ext cx="268604" cy="364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4633723" y="2387726"/>
            <a:ext cx="370331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4728592" y="2395728"/>
            <a:ext cx="179450" cy="2766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 txBox="1"/>
          <p:nvPr/>
        </p:nvSpPr>
        <p:spPr>
          <a:xfrm>
            <a:off x="4728592" y="2372926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146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1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9696" y="2521459"/>
            <a:ext cx="267176" cy="65246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6087617" y="690373"/>
            <a:ext cx="268605" cy="3657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/>
          <p:nvPr/>
        </p:nvSpPr>
        <p:spPr>
          <a:xfrm>
            <a:off x="6037327" y="714375"/>
            <a:ext cx="369188" cy="3577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6132194" y="720089"/>
            <a:ext cx="179451" cy="2777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/>
          <p:nvPr/>
        </p:nvSpPr>
        <p:spPr>
          <a:xfrm>
            <a:off x="6132195" y="697516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623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7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078473" y="2049399"/>
            <a:ext cx="268605" cy="364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6027040" y="2071116"/>
            <a:ext cx="370331" cy="3589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6123051" y="2079116"/>
            <a:ext cx="179451" cy="2766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 txBox="1"/>
          <p:nvPr/>
        </p:nvSpPr>
        <p:spPr>
          <a:xfrm>
            <a:off x="6123052" y="2055838"/>
            <a:ext cx="17954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">
              <a:spcBef>
                <a:spcPts val="75"/>
              </a:spcBef>
            </a:pPr>
            <a:r>
              <a:rPr spc="-150" dirty="0">
                <a:solidFill>
                  <a:srgbClr val="FFFFFF"/>
                </a:solidFill>
                <a:latin typeface="DejaVu Sans"/>
                <a:cs typeface="DejaVu Sans"/>
              </a:rPr>
              <a:t>1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44171" y="856107"/>
            <a:ext cx="191453" cy="65246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5951029" y="2213992"/>
            <a:ext cx="191453" cy="65246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3346513" y="548068"/>
            <a:ext cx="860584" cy="641033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3374326" y="1147572"/>
            <a:ext cx="850583" cy="71438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3371373" y="1176242"/>
            <a:ext cx="843915" cy="671036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3368897" y="1179004"/>
            <a:ext cx="853440" cy="1365409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3396425" y="548069"/>
            <a:ext cx="811530" cy="125349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3399092" y="1197292"/>
            <a:ext cx="817721" cy="606743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/>
          <p:nvPr/>
        </p:nvSpPr>
        <p:spPr>
          <a:xfrm>
            <a:off x="3398138" y="1787176"/>
            <a:ext cx="816293" cy="766286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3404902" y="1784223"/>
            <a:ext cx="811054" cy="90964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4951761" y="530733"/>
            <a:ext cx="383857" cy="338138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/>
          <p:nvPr/>
        </p:nvSpPr>
        <p:spPr>
          <a:xfrm>
            <a:off x="4925567" y="868108"/>
            <a:ext cx="409575" cy="349091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/>
          <p:nvPr/>
        </p:nvSpPr>
        <p:spPr>
          <a:xfrm>
            <a:off x="4941189" y="1861470"/>
            <a:ext cx="400050" cy="37719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6" name="object 76"/>
          <p:cNvSpPr/>
          <p:nvPr/>
        </p:nvSpPr>
        <p:spPr>
          <a:xfrm>
            <a:off x="4957763" y="2238566"/>
            <a:ext cx="382905" cy="314325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439932" y="3073718"/>
          <a:ext cx="1354456" cy="1291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1830248" y="4382110"/>
            <a:ext cx="58340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6" dirty="0">
                <a:latin typeface="Arial"/>
                <a:cs typeface="Arial"/>
              </a:rPr>
              <a:t>ima</a:t>
            </a:r>
            <a:r>
              <a:rPr spc="-109" dirty="0">
                <a:latin typeface="Arial"/>
                <a:cs typeface="Arial"/>
              </a:rPr>
              <a:t>ge</a:t>
            </a:r>
            <a:endParaRPr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56582" y="3096386"/>
            <a:ext cx="1436751" cy="140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/>
          <p:nvPr/>
        </p:nvSpPr>
        <p:spPr>
          <a:xfrm>
            <a:off x="3112388" y="3725037"/>
            <a:ext cx="1410653" cy="499586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1" name="object 81"/>
          <p:cNvSpPr/>
          <p:nvPr/>
        </p:nvSpPr>
        <p:spPr>
          <a:xfrm>
            <a:off x="3112388" y="3725037"/>
            <a:ext cx="1410653" cy="499586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 txBox="1"/>
          <p:nvPr/>
        </p:nvSpPr>
        <p:spPr>
          <a:xfrm>
            <a:off x="3213735" y="4094760"/>
            <a:ext cx="111299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9" dirty="0">
                <a:latin typeface="Arial"/>
                <a:cs typeface="Arial"/>
              </a:rPr>
              <a:t>convolution</a:t>
            </a:r>
            <a:endParaRPr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91631" y="3554731"/>
            <a:ext cx="499586" cy="499586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/>
          <p:nvPr/>
        </p:nvSpPr>
        <p:spPr>
          <a:xfrm>
            <a:off x="6191631" y="3554731"/>
            <a:ext cx="499586" cy="499586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5" name="object 85"/>
          <p:cNvSpPr txBox="1"/>
          <p:nvPr/>
        </p:nvSpPr>
        <p:spPr>
          <a:xfrm>
            <a:off x="6206299" y="4071899"/>
            <a:ext cx="711518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pc="-83" dirty="0">
                <a:latin typeface="Arial"/>
                <a:cs typeface="Arial"/>
              </a:rPr>
              <a:t>Max  </a:t>
            </a:r>
            <a:r>
              <a:rPr spc="-60" dirty="0">
                <a:latin typeface="Arial"/>
                <a:cs typeface="Arial"/>
              </a:rPr>
              <a:t>p</a:t>
            </a:r>
            <a:r>
              <a:rPr spc="-64" dirty="0">
                <a:latin typeface="Arial"/>
                <a:cs typeface="Arial"/>
              </a:rPr>
              <a:t>o</a:t>
            </a:r>
            <a:r>
              <a:rPr spc="-23" dirty="0">
                <a:latin typeface="Arial"/>
                <a:cs typeface="Arial"/>
              </a:rPr>
              <a:t>oli</a:t>
            </a:r>
            <a:r>
              <a:rPr spc="-41" dirty="0">
                <a:latin typeface="Arial"/>
                <a:cs typeface="Arial"/>
              </a:rPr>
              <a:t>n</a:t>
            </a:r>
            <a:r>
              <a:rPr spc="-153" dirty="0"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748240" y="3280379"/>
            <a:ext cx="957866" cy="1021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7" name="object 87"/>
          <p:cNvSpPr/>
          <p:nvPr/>
        </p:nvSpPr>
        <p:spPr>
          <a:xfrm>
            <a:off x="3796665" y="3057715"/>
            <a:ext cx="0" cy="62103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/>
          <p:nvPr/>
        </p:nvSpPr>
        <p:spPr>
          <a:xfrm>
            <a:off x="4519708" y="3057715"/>
            <a:ext cx="0" cy="62103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9" name="object 89"/>
          <p:cNvSpPr/>
          <p:nvPr/>
        </p:nvSpPr>
        <p:spPr>
          <a:xfrm>
            <a:off x="3791903" y="3062477"/>
            <a:ext cx="732949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796665" y="3062097"/>
          <a:ext cx="768669" cy="611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859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35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3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2980182" y="3061240"/>
          <a:ext cx="710088" cy="601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501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9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" name="object 92"/>
          <p:cNvSpPr/>
          <p:nvPr/>
        </p:nvSpPr>
        <p:spPr>
          <a:xfrm>
            <a:off x="2107121" y="2081404"/>
            <a:ext cx="1150620" cy="1013936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4825746" y="2737484"/>
            <a:ext cx="561499" cy="376713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6257925" y="2415159"/>
            <a:ext cx="858679" cy="884396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 txBox="1"/>
          <p:nvPr/>
        </p:nvSpPr>
        <p:spPr>
          <a:xfrm>
            <a:off x="1583360" y="4726610"/>
            <a:ext cx="614886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64" dirty="0">
                <a:solidFill>
                  <a:srgbClr val="FF0000"/>
                </a:solidFill>
                <a:latin typeface="Arial"/>
                <a:cs typeface="Arial"/>
              </a:rPr>
              <a:t>(Ignoring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6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0000"/>
                </a:solidFill>
                <a:latin typeface="Arial"/>
                <a:cs typeface="Arial"/>
              </a:rPr>
              <a:t>non-linear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FF0000"/>
                </a:solidFill>
                <a:latin typeface="Arial"/>
                <a:cs typeface="Arial"/>
              </a:rPr>
              <a:t>activation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6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pc="-10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3" dirty="0">
                <a:solidFill>
                  <a:srgbClr val="FF0000"/>
                </a:solidFill>
                <a:latin typeface="Arial"/>
                <a:cs typeface="Arial"/>
              </a:rPr>
              <a:t>after</a:t>
            </a:r>
            <a:r>
              <a:rPr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0000"/>
                </a:solidFill>
                <a:latin typeface="Arial"/>
                <a:cs typeface="Arial"/>
              </a:rPr>
              <a:t>convolution.)</a:t>
            </a:r>
            <a:endParaRPr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65141" y="3062097"/>
            <a:ext cx="3192780" cy="1622108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" y="571"/>
            <a:ext cx="9144000" cy="89154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571" y="571"/>
            <a:ext cx="9144000" cy="89154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ln w="3200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7635" y="183378"/>
            <a:ext cx="2104549" cy="332303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101" dirty="0">
                <a:solidFill>
                  <a:srgbClr val="252525"/>
                </a:solidFill>
              </a:rPr>
              <a:t>LAYERS </a:t>
            </a:r>
            <a:r>
              <a:rPr sz="2100" spc="86" dirty="0">
                <a:solidFill>
                  <a:srgbClr val="252525"/>
                </a:solidFill>
              </a:rPr>
              <a:t>IN</a:t>
            </a:r>
            <a:r>
              <a:rPr sz="2100" spc="109" dirty="0">
                <a:solidFill>
                  <a:srgbClr val="252525"/>
                </a:solidFill>
              </a:rPr>
              <a:t> </a:t>
            </a:r>
            <a:r>
              <a:rPr sz="2100" spc="60" dirty="0">
                <a:solidFill>
                  <a:srgbClr val="252525"/>
                </a:solidFill>
              </a:rPr>
              <a:t>CNN</a:t>
            </a:r>
            <a:endParaRPr sz="2100"/>
          </a:p>
        </p:txBody>
      </p:sp>
      <p:sp>
        <p:nvSpPr>
          <p:cNvPr id="5" name="object 5"/>
          <p:cNvSpPr/>
          <p:nvPr/>
        </p:nvSpPr>
        <p:spPr>
          <a:xfrm>
            <a:off x="0" y="891539"/>
            <a:ext cx="9144000" cy="4251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276351"/>
            <a:ext cx="8077200" cy="3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F12B34-C5DA-4C7B-936C-06C46F67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2067"/>
            <a:ext cx="7391400" cy="841883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Convolutional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A1CA1-7E86-4394-B6D3-F5B63735E0C7}"/>
              </a:ext>
            </a:extLst>
          </p:cNvPr>
          <p:cNvSpPr/>
          <p:nvPr/>
        </p:nvSpPr>
        <p:spPr>
          <a:xfrm>
            <a:off x="295940" y="4599823"/>
            <a:ext cx="22172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http://setosa.io/ev/image-kernels/</a:t>
            </a:r>
            <a:r>
              <a:rPr lang="en-US" sz="1100" dirty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7DBA6-ED89-4202-B7E7-9DF346ED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improve performance: Data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F0357-540A-4B7B-9083-9C57334D0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the number of images in the dataset with the help of a method in </a:t>
            </a:r>
            <a:r>
              <a:rPr lang="en-US" dirty="0" err="1"/>
              <a:t>Keras</a:t>
            </a:r>
            <a:r>
              <a:rPr lang="en-US" dirty="0"/>
              <a:t> library named </a:t>
            </a:r>
            <a:r>
              <a:rPr lang="en-US" dirty="0">
                <a:solidFill>
                  <a:srgbClr val="C00000"/>
                </a:solidFill>
              </a:rPr>
              <a:t>“</a:t>
            </a:r>
            <a:r>
              <a:rPr lang="en-US" dirty="0" err="1">
                <a:solidFill>
                  <a:srgbClr val="C00000"/>
                </a:solidFill>
              </a:rPr>
              <a:t>ImageDataGenerator</a:t>
            </a:r>
            <a:r>
              <a:rPr lang="en-US" dirty="0">
                <a:solidFill>
                  <a:srgbClr val="C00000"/>
                </a:solidFill>
              </a:rPr>
              <a:t>” </a:t>
            </a:r>
            <a:r>
              <a:rPr lang="en-US" dirty="0"/>
              <a:t>by augmenting the images with </a:t>
            </a:r>
            <a:r>
              <a:rPr lang="en-US" dirty="0">
                <a:solidFill>
                  <a:srgbClr val="C00000"/>
                </a:solidFill>
              </a:rPr>
              <a:t>horizontal/vertical flipping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rescaling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rotating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whitening</a:t>
            </a:r>
            <a:r>
              <a:rPr lang="en-US" dirty="0"/>
              <a:t> etc. </a:t>
            </a:r>
          </a:p>
          <a:p>
            <a:r>
              <a:rPr lang="en-US" dirty="0"/>
              <a:t>The more data we have for training, the more accurate result we could obtain -here</a:t>
            </a:r>
          </a:p>
        </p:txBody>
      </p:sp>
    </p:spTree>
    <p:extLst>
      <p:ext uri="{BB962C8B-B14F-4D97-AF65-F5344CB8AC3E}">
        <p14:creationId xmlns:p14="http://schemas.microsoft.com/office/powerpoint/2010/main" val="360173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533400" y="1276350"/>
            <a:ext cx="8001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Single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We now understand how to perform a calculation in a neuron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w · x + b = 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a = σ(z)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815C1F1-C634-44ED-AD37-AA13D738A4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571750"/>
            <a:ext cx="3581400" cy="17012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4824-C4A4-4025-85F2-07613667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Georgia" panose="02040502050405020303" pitchFamily="18" charset="0"/>
              </a:rPr>
              <a:t>Some famous CNN architectures!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C31FF-B682-472C-B737-CE6E69385EFA}"/>
              </a:ext>
            </a:extLst>
          </p:cNvPr>
          <p:cNvSpPr/>
          <p:nvPr/>
        </p:nvSpPr>
        <p:spPr>
          <a:xfrm>
            <a:off x="381000" y="4607470"/>
            <a:ext cx="5181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/>
              <a:t>Source: </a:t>
            </a:r>
            <a:r>
              <a:rPr lang="en-IN" sz="900" dirty="0">
                <a:hlinkClick r:id="rId2"/>
              </a:rPr>
              <a:t>https://towardsdatascience.com/a-walkthrough-of-convolutional-neural-network-7f474f91d7bd</a:t>
            </a:r>
            <a:r>
              <a:rPr lang="en-IN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F037-4018-4080-A3AB-AC7DB8E74D16}"/>
              </a:ext>
            </a:extLst>
          </p:cNvPr>
          <p:cNvSpPr/>
          <p:nvPr/>
        </p:nvSpPr>
        <p:spPr>
          <a:xfrm>
            <a:off x="457200" y="1074304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LeNet-5</a:t>
            </a:r>
            <a:r>
              <a:rPr lang="en-US" sz="2400" dirty="0">
                <a:latin typeface="Georgia" panose="02040502050405020303" pitchFamily="18" charset="0"/>
              </a:rPr>
              <a:t> by Yann </a:t>
            </a:r>
            <a:r>
              <a:rPr lang="en-US" sz="2400" dirty="0" err="1">
                <a:latin typeface="Georgia" panose="02040502050405020303" pitchFamily="18" charset="0"/>
              </a:rPr>
              <a:t>LeCun</a:t>
            </a: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Georgia" panose="02040502050405020303" pitchFamily="18" charset="0"/>
              </a:rPr>
              <a:t>AlexNet</a:t>
            </a:r>
            <a:r>
              <a:rPr lang="en-US" sz="2400" dirty="0">
                <a:latin typeface="Georgia" panose="02040502050405020303" pitchFamily="18" charset="0"/>
              </a:rPr>
              <a:t> by Alex </a:t>
            </a:r>
            <a:r>
              <a:rPr lang="en-US" sz="2400" dirty="0" err="1">
                <a:latin typeface="Georgia" panose="02040502050405020303" pitchFamily="18" charset="0"/>
              </a:rPr>
              <a:t>Krizhevsky</a:t>
            </a:r>
            <a:r>
              <a:rPr lang="en-US" sz="2400" dirty="0">
                <a:latin typeface="Georgia" panose="02040502050405020303" pitchFamily="18" charset="0"/>
              </a:rPr>
              <a:t> et 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Georgia" panose="02040502050405020303" pitchFamily="18" charset="0"/>
              </a:rPr>
              <a:t>GoogLeNet</a:t>
            </a:r>
            <a:r>
              <a:rPr lang="en-US" sz="2400" dirty="0">
                <a:latin typeface="Georgia" panose="02040502050405020303" pitchFamily="18" charset="0"/>
              </a:rPr>
              <a:t> by </a:t>
            </a:r>
            <a:r>
              <a:rPr lang="en-US" sz="2400" dirty="0" err="1">
                <a:latin typeface="Georgia" panose="02040502050405020303" pitchFamily="18" charset="0"/>
              </a:rPr>
              <a:t>Szegedy</a:t>
            </a:r>
            <a:r>
              <a:rPr lang="en-US" sz="2400" dirty="0">
                <a:latin typeface="Georgia" panose="02040502050405020303" pitchFamily="18" charset="0"/>
              </a:rPr>
              <a:t> at Google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Georgia" panose="02040502050405020303" pitchFamily="18" charset="0"/>
              </a:rPr>
              <a:t>ResNet</a:t>
            </a:r>
            <a:r>
              <a:rPr lang="en-US" sz="2400" dirty="0">
                <a:latin typeface="Georgia" panose="02040502050405020303" pitchFamily="18" charset="0"/>
              </a:rPr>
              <a:t> by </a:t>
            </a:r>
            <a:r>
              <a:rPr lang="en-US" sz="2400" dirty="0" err="1">
                <a:latin typeface="Georgia" panose="02040502050405020303" pitchFamily="18" charset="0"/>
              </a:rPr>
              <a:t>Kaiming</a:t>
            </a:r>
            <a:r>
              <a:rPr lang="en-US" sz="2400" dirty="0">
                <a:latin typeface="Georgia" panose="02040502050405020303" pitchFamily="18" charset="0"/>
              </a:rPr>
              <a:t> He et al.</a:t>
            </a:r>
          </a:p>
        </p:txBody>
      </p:sp>
    </p:spTree>
    <p:extLst>
      <p:ext uri="{BB962C8B-B14F-4D97-AF65-F5344CB8AC3E}">
        <p14:creationId xmlns:p14="http://schemas.microsoft.com/office/powerpoint/2010/main" val="288011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57350"/>
            <a:ext cx="7734300" cy="1676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Georgia" panose="02040502050405020303" pitchFamily="18" charset="0"/>
              </a:rPr>
              <a:t>Use case: </a:t>
            </a:r>
            <a:r>
              <a:rPr lang="en-US" sz="5400">
                <a:latin typeface="Georgia" panose="02040502050405020303" pitchFamily="18" charset="0"/>
              </a:rPr>
              <a:t>Image classification</a:t>
            </a:r>
            <a:endParaRPr lang="en-US" sz="5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86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5664-59C6-474D-8B62-1EB2B574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on Cifar10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DE86E-AA9B-4895-BA63-32D27C76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8077200" cy="3394075"/>
          </a:xfrm>
        </p:spPr>
      </p:pic>
    </p:spTree>
    <p:extLst>
      <p:ext uri="{BB962C8B-B14F-4D97-AF65-F5344CB8AC3E}">
        <p14:creationId xmlns:p14="http://schemas.microsoft.com/office/powerpoint/2010/main" val="3948544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6FAA-266A-40CB-9D86-B0FA28F0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Cifar10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F2C8D-2F03-4A98-9689-06D238D89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9" y="971550"/>
            <a:ext cx="3751890" cy="362267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D70F19-C45C-4B7B-8846-ECF115767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971550"/>
            <a:ext cx="4041775" cy="3623072"/>
          </a:xfrm>
        </p:spPr>
        <p:txBody>
          <a:bodyPr/>
          <a:lstStyle/>
          <a:p>
            <a:r>
              <a:rPr lang="en-US" dirty="0"/>
              <a:t>containing 60.000 different images</a:t>
            </a:r>
          </a:p>
          <a:p>
            <a:r>
              <a:rPr lang="en-US" dirty="0"/>
              <a:t> size of all images in this dataset is 32x32x3 (RGB)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76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0F7268-AA24-4FD3-B45F-C1E0BBCA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set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A1BA76E-5150-42DD-BF52-818237FD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" y="1428750"/>
            <a:ext cx="5806398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cifar10.load_data()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/= 255.0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/= 255.0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A4461F-B9C8-4D53-950D-C3240ED31E10}"/>
              </a:ext>
            </a:extLst>
          </p:cNvPr>
          <p:cNvSpPr/>
          <p:nvPr/>
        </p:nvSpPr>
        <p:spPr>
          <a:xfrm>
            <a:off x="5410200" y="2571750"/>
            <a:ext cx="3048000" cy="1371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Using one hot encoding to transform the output variable into a binary matrix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0C60E9-948A-49A2-9B42-9097BEE986DB}"/>
              </a:ext>
            </a:extLst>
          </p:cNvPr>
          <p:cNvCxnSpPr/>
          <p:nvPr/>
        </p:nvCxnSpPr>
        <p:spPr>
          <a:xfrm>
            <a:off x="5181600" y="2114550"/>
            <a:ext cx="228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45A4F-A400-43A6-A7FE-076B7EF027BA}"/>
              </a:ext>
            </a:extLst>
          </p:cNvPr>
          <p:cNvSpPr/>
          <p:nvPr/>
        </p:nvSpPr>
        <p:spPr>
          <a:xfrm>
            <a:off x="1851639" y="3486150"/>
            <a:ext cx="2186961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Normalizing the data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0835B4-A1A6-4709-AA8F-0A5E5CE299A7}"/>
              </a:ext>
            </a:extLst>
          </p:cNvPr>
          <p:cNvCxnSpPr>
            <a:cxnSpLocks/>
          </p:cNvCxnSpPr>
          <p:nvPr/>
        </p:nvCxnSpPr>
        <p:spPr>
          <a:xfrm>
            <a:off x="2133600" y="325755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03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451E-0CBD-4213-9654-88EDDCC7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structure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F2D0-99DE-46B8-9FAF-D9861433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a structure with </a:t>
            </a:r>
          </a:p>
          <a:p>
            <a:r>
              <a:rPr lang="en-US" dirty="0"/>
              <a:t>two convolutional layers </a:t>
            </a:r>
          </a:p>
          <a:p>
            <a:r>
              <a:rPr lang="en-US" dirty="0"/>
              <a:t>followed by max pooling </a:t>
            </a:r>
          </a:p>
          <a:p>
            <a:r>
              <a:rPr lang="en-US" dirty="0"/>
              <a:t>and a flattening out of the network to fully connected layers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2809880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75C3-1159-446C-9D2B-E4ACB4A4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baseline network structure can be summarized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0999-08E3-4743-93F1-E9E40478A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input layer, 32 feature maps with a size of 3×3, a rectifier activation function and a weight constraint of max norm set to 3.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set to 20%.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layer, 32 feature maps with a size of 3×3, a rectifier activation function and a weight constraint of max norm set to 3.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 layer with size 2×2.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layer.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 with 512 units and a rectifier activation function.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set to 50%.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output layer with 10 units and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15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32D1-7ACE-47FE-85E1-27D8AA1F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66411D-6B80-47AB-9F4F-CF3CDA2B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" y="1352550"/>
            <a:ext cx="832104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(Conv2D(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x_train.shape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:]))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(MaxPooling2D(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(Dropout(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45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BFDE-A90C-460F-B718-9BF9EEA4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layer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FAC1D5-08FF-4427-9BD2-3A5DC5C6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76350"/>
            <a:ext cx="754380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(Flatten())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(Dropout(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(Activation(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8B10-F93C-430C-A2EA-2C5738E7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598DD0-A2CF-4FED-97F8-3C65091F7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59020"/>
            <a:ext cx="8229600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=SGD,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'accuracy'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=epochs,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scores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'Test loss:'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scores[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'Test accuracy:'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scores[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model.save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'./model'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'.h5'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7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533400" y="127635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latin typeface="Georgia" panose="02040502050405020303" pitchFamily="18" charset="0"/>
              </a:rPr>
              <a:t>Activation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Threshold Function/Step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Sigmoid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Rectifier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Hyperbolic Tangent(tanh)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8511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A29C-96F6-4188-9118-B4BF5DCE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6318-CCCC-4BC8-9A6A-BE44BE75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latin typeface="Georgia" panose="02040502050405020303" pitchFamily="18" charset="0"/>
                <a:hlinkClick r:id="rId2"/>
              </a:rPr>
              <a:t>http://www.wildml.com/2015/12/implementing-a-cnn-for-text-classification-in-tensorflow/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hlinkClick r:id="rId3"/>
              </a:rPr>
              <a:t>https://towardsdatascience.com/a-walkthrough-of-convolutional-neural-network-7f474f91d7bd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http://cs231n.github.io/convolutional-networks/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hlinkClick r:id="rId5"/>
              </a:rPr>
              <a:t>https://www.youtube.com/watch?v=AgkfIQ4IGaM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>
                <a:latin typeface="Georgia" panose="02040502050405020303" pitchFamily="18" charset="0"/>
                <a:hlinkClick r:id="rId6"/>
              </a:rPr>
              <a:t>https://adeshpande3.github.io/adeshpande3.github.io/A-Beginner's-Guide-To-Understanding-Convolutional-Neural-Networks/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hlinkClick r:id="rId7"/>
              </a:rPr>
              <a:t>https://www.youtube.com/watch?v=YRhxdVk_sIs</a:t>
            </a:r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6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2183600" y="2115875"/>
            <a:ext cx="596100" cy="5961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2183600" y="2884300"/>
            <a:ext cx="596100" cy="5961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183600" y="3702800"/>
            <a:ext cx="596100" cy="5961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432825" y="2515150"/>
            <a:ext cx="596100" cy="5961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432825" y="3251100"/>
            <a:ext cx="596100" cy="5961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546800" y="1971900"/>
            <a:ext cx="596100" cy="5961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546800" y="2935575"/>
            <a:ext cx="596100" cy="5961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546800" y="3959350"/>
            <a:ext cx="596100" cy="596100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866850" y="2935575"/>
            <a:ext cx="596100" cy="5961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Shape 123"/>
          <p:cNvCxnSpPr>
            <a:stCxn id="114" idx="6"/>
            <a:endCxn id="117" idx="2"/>
          </p:cNvCxnSpPr>
          <p:nvPr/>
        </p:nvCxnSpPr>
        <p:spPr>
          <a:xfrm>
            <a:off x="2779700" y="2413925"/>
            <a:ext cx="653100" cy="399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Shape 124"/>
          <p:cNvCxnSpPr>
            <a:endCxn id="118" idx="2"/>
          </p:cNvCxnSpPr>
          <p:nvPr/>
        </p:nvCxnSpPr>
        <p:spPr>
          <a:xfrm>
            <a:off x="2779725" y="2436150"/>
            <a:ext cx="653100" cy="1113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Shape 125"/>
          <p:cNvCxnSpPr>
            <a:stCxn id="117" idx="6"/>
            <a:endCxn id="120" idx="2"/>
          </p:cNvCxnSpPr>
          <p:nvPr/>
        </p:nvCxnSpPr>
        <p:spPr>
          <a:xfrm>
            <a:off x="4028925" y="2813200"/>
            <a:ext cx="517800" cy="420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Shape 126"/>
          <p:cNvCxnSpPr>
            <a:stCxn id="117" idx="6"/>
            <a:endCxn id="119" idx="2"/>
          </p:cNvCxnSpPr>
          <p:nvPr/>
        </p:nvCxnSpPr>
        <p:spPr>
          <a:xfrm rot="10800000" flipH="1">
            <a:off x="4028925" y="2269900"/>
            <a:ext cx="517800" cy="543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Shape 127"/>
          <p:cNvCxnSpPr>
            <a:stCxn id="117" idx="6"/>
            <a:endCxn id="121" idx="1"/>
          </p:cNvCxnSpPr>
          <p:nvPr/>
        </p:nvCxnSpPr>
        <p:spPr>
          <a:xfrm>
            <a:off x="4028925" y="2813200"/>
            <a:ext cx="605100" cy="1233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Shape 128"/>
          <p:cNvCxnSpPr>
            <a:endCxn id="122" idx="2"/>
          </p:cNvCxnSpPr>
          <p:nvPr/>
        </p:nvCxnSpPr>
        <p:spPr>
          <a:xfrm>
            <a:off x="5142950" y="2270025"/>
            <a:ext cx="723900" cy="963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Shape 129"/>
          <p:cNvCxnSpPr>
            <a:endCxn id="122" idx="2"/>
          </p:cNvCxnSpPr>
          <p:nvPr/>
        </p:nvCxnSpPr>
        <p:spPr>
          <a:xfrm>
            <a:off x="5142950" y="3230325"/>
            <a:ext cx="723900" cy="3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Shape 130"/>
          <p:cNvCxnSpPr>
            <a:endCxn id="122" idx="2"/>
          </p:cNvCxnSpPr>
          <p:nvPr/>
        </p:nvCxnSpPr>
        <p:spPr>
          <a:xfrm rot="10800000" flipH="1">
            <a:off x="5178350" y="3233625"/>
            <a:ext cx="688500" cy="10239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Shape 131"/>
          <p:cNvCxnSpPr>
            <a:stCxn id="118" idx="6"/>
            <a:endCxn id="119" idx="2"/>
          </p:cNvCxnSpPr>
          <p:nvPr/>
        </p:nvCxnSpPr>
        <p:spPr>
          <a:xfrm rot="10800000" flipH="1">
            <a:off x="4028925" y="2269950"/>
            <a:ext cx="517800" cy="12792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Shape 132"/>
          <p:cNvCxnSpPr>
            <a:stCxn id="118" idx="6"/>
            <a:endCxn id="121" idx="2"/>
          </p:cNvCxnSpPr>
          <p:nvPr/>
        </p:nvCxnSpPr>
        <p:spPr>
          <a:xfrm>
            <a:off x="4028925" y="3549150"/>
            <a:ext cx="517800" cy="708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Shape 133"/>
          <p:cNvCxnSpPr>
            <a:endCxn id="120" idx="2"/>
          </p:cNvCxnSpPr>
          <p:nvPr/>
        </p:nvCxnSpPr>
        <p:spPr>
          <a:xfrm rot="10800000" flipH="1">
            <a:off x="4029000" y="3233625"/>
            <a:ext cx="517800" cy="3348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Shape 134"/>
          <p:cNvCxnSpPr>
            <a:endCxn id="117" idx="2"/>
          </p:cNvCxnSpPr>
          <p:nvPr/>
        </p:nvCxnSpPr>
        <p:spPr>
          <a:xfrm rot="10800000" flipH="1">
            <a:off x="2779725" y="2813200"/>
            <a:ext cx="653100" cy="387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Shape 135"/>
          <p:cNvCxnSpPr>
            <a:endCxn id="118" idx="2"/>
          </p:cNvCxnSpPr>
          <p:nvPr/>
        </p:nvCxnSpPr>
        <p:spPr>
          <a:xfrm>
            <a:off x="2779725" y="3200550"/>
            <a:ext cx="653100" cy="3486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Shape 136"/>
          <p:cNvCxnSpPr>
            <a:endCxn id="117" idx="2"/>
          </p:cNvCxnSpPr>
          <p:nvPr/>
        </p:nvCxnSpPr>
        <p:spPr>
          <a:xfrm rot="10800000" flipH="1">
            <a:off x="2805525" y="2813200"/>
            <a:ext cx="627300" cy="11739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Shape 137"/>
          <p:cNvCxnSpPr>
            <a:endCxn id="118" idx="2"/>
          </p:cNvCxnSpPr>
          <p:nvPr/>
        </p:nvCxnSpPr>
        <p:spPr>
          <a:xfrm rot="10800000" flipH="1">
            <a:off x="2805525" y="3549150"/>
            <a:ext cx="627300" cy="438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73DCCA10-A215-4A69-AFE8-20D120B1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EC5D2-302F-48C0-A8C1-D0B6467E24F1}"/>
              </a:ext>
            </a:extLst>
          </p:cNvPr>
          <p:cNvSpPr/>
          <p:nvPr/>
        </p:nvSpPr>
        <p:spPr>
          <a:xfrm>
            <a:off x="594304" y="1198611"/>
            <a:ext cx="564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Connecting Neurons to create a network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F423E8-7766-4E82-993F-3642805F2369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533400" y="1276350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Neural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Input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Hidden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Output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More layers → More Abstraction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031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BB5DCF-E86C-4C3B-A802-F12E4D99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Deep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8AD96-FD4D-445F-A585-693FF7A2C58B}"/>
              </a:ext>
            </a:extLst>
          </p:cNvPr>
          <p:cNvSpPr/>
          <p:nvPr/>
        </p:nvSpPr>
        <p:spPr>
          <a:xfrm>
            <a:off x="381000" y="112395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To "learn" we need some measurement of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We use a Cost/Loss Function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Quadratic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Cross-Entropy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491F-9F56-45A9-87FD-8646FC268547}"/>
              </a:ext>
            </a:extLst>
          </p:cNvPr>
          <p:cNvSpPr/>
          <p:nvPr/>
        </p:nvSpPr>
        <p:spPr>
          <a:xfrm>
            <a:off x="381000" y="4629150"/>
            <a:ext cx="7543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https://www.udemy.com/complete-guide-to-tensorflow-for-deep-learning-with-python/learn/v4/overview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129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5797</TotalTime>
  <Words>1904</Words>
  <Application>Microsoft Office PowerPoint</Application>
  <PresentationFormat>On-screen Show (16:9)</PresentationFormat>
  <Paragraphs>677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DejaVu Sans</vt:lpstr>
      <vt:lpstr>Georgia</vt:lpstr>
      <vt:lpstr>Helvetica</vt:lpstr>
      <vt:lpstr>Montserrat</vt:lpstr>
      <vt:lpstr>Roboto</vt:lpstr>
      <vt:lpstr>Times New Roman</vt:lpstr>
      <vt:lpstr>Trebuchet MS</vt:lpstr>
      <vt:lpstr>Wingdings</vt:lpstr>
      <vt:lpstr>1_Office Theme</vt:lpstr>
      <vt:lpstr>Custom Design</vt:lpstr>
      <vt:lpstr>Keras</vt:lpstr>
      <vt:lpstr>Feedback is greatly appreciated!</vt:lpstr>
      <vt:lpstr>Overview</vt:lpstr>
      <vt:lpstr>PowerPoint Presentation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Convolutional Neural Network (CNN)</vt:lpstr>
      <vt:lpstr>Convolutional Neural Network (CNN)</vt:lpstr>
      <vt:lpstr>Convolutional Neural Network (CNN)</vt:lpstr>
      <vt:lpstr>Convolutional Neural Network (CNN)</vt:lpstr>
      <vt:lpstr>Convolutional Neural Network (CNN)</vt:lpstr>
      <vt:lpstr>Why CNN for  Image?</vt:lpstr>
      <vt:lpstr>Why CNN for  Image</vt:lpstr>
      <vt:lpstr>Why CNN for  Image</vt:lpstr>
      <vt:lpstr>Convolutions and Filters</vt:lpstr>
      <vt:lpstr>Why CNN for Image</vt:lpstr>
      <vt:lpstr>The whole CNN</vt:lpstr>
      <vt:lpstr>The whole CNN</vt:lpstr>
      <vt:lpstr>The whole CNN</vt:lpstr>
      <vt:lpstr>CNN – Convolution</vt:lpstr>
      <vt:lpstr>Convolutions and Filters</vt:lpstr>
      <vt:lpstr>CNN – Colorful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 or Sub Sampling</vt:lpstr>
      <vt:lpstr>PowerPoint Presentation</vt:lpstr>
      <vt:lpstr>PowerPoint Presentation</vt:lpstr>
      <vt:lpstr>The whole CNN</vt:lpstr>
      <vt:lpstr>Flatten</vt:lpstr>
      <vt:lpstr>PowerPoint Presentation</vt:lpstr>
      <vt:lpstr>PowerPoint Presentation</vt:lpstr>
      <vt:lpstr>LAYERS IN CNN</vt:lpstr>
      <vt:lpstr>Convolutional Neural Network</vt:lpstr>
      <vt:lpstr>How to improve performance: Data Augmentation</vt:lpstr>
      <vt:lpstr>Some famous CNN architectures!</vt:lpstr>
      <vt:lpstr>Use case: Image classification</vt:lpstr>
      <vt:lpstr>Image Classification on Cifar10</vt:lpstr>
      <vt:lpstr>Data set: Cifar10</vt:lpstr>
      <vt:lpstr>Load data set</vt:lpstr>
      <vt:lpstr> structure of the model</vt:lpstr>
      <vt:lpstr>Our baseline network structure can be summarized as follows: </vt:lpstr>
      <vt:lpstr>Convolutional layer</vt:lpstr>
      <vt:lpstr>Flatten layer</vt:lpstr>
      <vt:lpstr>Fitting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Ops</dc:title>
  <cp:lastModifiedBy>Goudarzvand, Saria (UMKC-Student)</cp:lastModifiedBy>
  <cp:revision>154</cp:revision>
  <dcterms:created xsi:type="dcterms:W3CDTF">2017-08-22T05:44:29Z</dcterms:created>
  <dcterms:modified xsi:type="dcterms:W3CDTF">2018-11-16T20:46:57Z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2017-08-22T00:00:00Z</vt:filetime>
  </property>
</Properties>
</file>